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5" r:id="rId1"/>
  </p:sldMasterIdLst>
  <p:notesMasterIdLst>
    <p:notesMasterId r:id="rId28"/>
  </p:notesMasterIdLst>
  <p:handoutMasterIdLst>
    <p:handoutMasterId r:id="rId29"/>
  </p:handoutMasterIdLst>
  <p:sldIdLst>
    <p:sldId id="761" r:id="rId2"/>
    <p:sldId id="787" r:id="rId3"/>
    <p:sldId id="763" r:id="rId4"/>
    <p:sldId id="785" r:id="rId5"/>
    <p:sldId id="765" r:id="rId6"/>
    <p:sldId id="766" r:id="rId7"/>
    <p:sldId id="767" r:id="rId8"/>
    <p:sldId id="768" r:id="rId9"/>
    <p:sldId id="769" r:id="rId10"/>
    <p:sldId id="770" r:id="rId11"/>
    <p:sldId id="786" r:id="rId12"/>
    <p:sldId id="771" r:id="rId13"/>
    <p:sldId id="772" r:id="rId14"/>
    <p:sldId id="773" r:id="rId15"/>
    <p:sldId id="774" r:id="rId16"/>
    <p:sldId id="775" r:id="rId17"/>
    <p:sldId id="776" r:id="rId18"/>
    <p:sldId id="778" r:id="rId19"/>
    <p:sldId id="788" r:id="rId20"/>
    <p:sldId id="780" r:id="rId21"/>
    <p:sldId id="789" r:id="rId22"/>
    <p:sldId id="781" r:id="rId23"/>
    <p:sldId id="790" r:id="rId24"/>
    <p:sldId id="782" r:id="rId25"/>
    <p:sldId id="791" r:id="rId26"/>
    <p:sldId id="779" r:id="rId27"/>
  </p:sldIdLst>
  <p:sldSz cx="9144000" cy="6858000" type="screen4x3"/>
  <p:notesSz cx="6670675" cy="9929813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CC"/>
    <a:srgbClr val="F7D98D"/>
    <a:srgbClr val="FFCDF1"/>
    <a:srgbClr val="FFF7C5"/>
    <a:srgbClr val="006600"/>
    <a:srgbClr val="000099"/>
    <a:srgbClr val="006666"/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0" autoAdjust="0"/>
    <p:restoredTop sz="94671" autoAdjust="0"/>
  </p:normalViewPr>
  <p:slideViewPr>
    <p:cSldViewPr>
      <p:cViewPr>
        <p:scale>
          <a:sx n="70" d="100"/>
          <a:sy n="70" d="100"/>
        </p:scale>
        <p:origin x="-1404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584" y="-78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kumimoji="1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kumimoji="1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F8F89E5-5A8C-4290-A9C2-5BF062C9FEF5}" type="datetime1">
              <a:rPr lang="pt-BR"/>
              <a:pPr>
                <a:defRPr/>
              </a:pPr>
              <a:t>20/10/2017</a:t>
            </a:fld>
            <a:endParaRPr lang="pt-BR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kumimoji="1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algn="r" defTabSz="923925">
              <a:defRPr kumimoji="1"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74660D6-4610-4D9B-AE13-2198036FC0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E8321F6-5698-4C68-A64A-B39439E289CF}" type="datetime1">
              <a:rPr lang="pt-BR"/>
              <a:pPr>
                <a:defRPr/>
              </a:pPr>
              <a:t>20/10/2017</a:t>
            </a:fld>
            <a:endParaRPr lang="pt-B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8050"/>
            <a:ext cx="4892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2EA24BF-26C1-4A22-97DC-85F1E7B52D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 txBox="1">
            <a:spLocks noGrp="1" noChangeArrowheads="1"/>
          </p:cNvSpPr>
          <p:nvPr/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/>
          <a:lstStyle/>
          <a:p>
            <a:pPr algn="r" defTabSz="923925"/>
            <a:fld id="{CC90B6A5-9981-4047-A69B-999535C46D15}" type="datetime1">
              <a:rPr lang="pt-BR" altLang="pt-BR" sz="1200">
                <a:latin typeface="Times New Roman" pitchFamily="18" charset="0"/>
              </a:rPr>
              <a:pPr algn="r" defTabSz="923925"/>
              <a:t>20/10/2017</a:t>
            </a:fld>
            <a:endParaRPr lang="pt-BR" altLang="pt-BR" sz="1200">
              <a:latin typeface="Times New Roman" pitchFamily="18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/>
          <a:lstStyle/>
          <a:p>
            <a:pPr algn="r" defTabSz="923925"/>
            <a:fld id="{9766A429-0E8E-4502-944C-EA19B7FF0D51}" type="slidenum">
              <a:rPr lang="pt-BR" altLang="pt-BR" sz="1200">
                <a:latin typeface="Times New Roman" pitchFamily="18" charset="0"/>
              </a:rPr>
              <a:pPr algn="r" defTabSz="923925"/>
              <a:t>1</a:t>
            </a:fld>
            <a:endParaRPr lang="pt-BR" altLang="pt-BR" sz="1200"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 txBox="1">
            <a:spLocks noGrp="1" noChangeArrowheads="1"/>
          </p:cNvSpPr>
          <p:nvPr/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/>
          <a:lstStyle/>
          <a:p>
            <a:pPr algn="r" defTabSz="923925"/>
            <a:fld id="{5902AC4C-7525-471A-8867-3F54D2CDE0DC}" type="datetime1">
              <a:rPr lang="pt-BR" altLang="pt-BR" sz="1200">
                <a:latin typeface="Times New Roman" pitchFamily="18" charset="0"/>
              </a:rPr>
              <a:pPr algn="r" defTabSz="923925"/>
              <a:t>20/10/2017</a:t>
            </a:fld>
            <a:endParaRPr lang="pt-BR" altLang="pt-BR" sz="1200">
              <a:latin typeface="Times New Roman" pitchFamily="18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/>
          <a:lstStyle/>
          <a:p>
            <a:pPr algn="r" defTabSz="923925"/>
            <a:fld id="{374A238E-D057-4C24-B40B-C57F782ECC9A}" type="slidenum">
              <a:rPr lang="pt-BR" altLang="pt-BR" sz="1200">
                <a:latin typeface="Times New Roman" pitchFamily="18" charset="0"/>
              </a:rPr>
              <a:pPr algn="r" defTabSz="923925"/>
              <a:t>2</a:t>
            </a:fld>
            <a:endParaRPr lang="pt-BR" altLang="pt-BR" sz="1200">
              <a:latin typeface="Times New Roman" pitchFamily="18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Grp="1" noChangeArrowheads="1"/>
          </p:cNvSpPr>
          <p:nvPr/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/>
          <a:lstStyle/>
          <a:p>
            <a:pPr algn="r" defTabSz="923925"/>
            <a:fld id="{A68BEC72-2EB3-4C14-983C-1F4D05E14E17}" type="datetime1">
              <a:rPr lang="pt-BR" altLang="pt-BR" sz="1200">
                <a:latin typeface="Times New Roman" pitchFamily="18" charset="0"/>
              </a:rPr>
              <a:pPr algn="r" defTabSz="923925"/>
              <a:t>20/10/2017</a:t>
            </a:fld>
            <a:endParaRPr lang="pt-BR" altLang="pt-BR" sz="1200">
              <a:latin typeface="Times New Roman" pitchFamily="18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/>
          <a:lstStyle/>
          <a:p>
            <a:pPr algn="r" defTabSz="923925"/>
            <a:fld id="{05274A59-E50D-42F4-9E68-4630547896F5}" type="slidenum">
              <a:rPr lang="pt-BR" altLang="pt-BR" sz="1200">
                <a:latin typeface="Times New Roman" pitchFamily="18" charset="0"/>
              </a:rPr>
              <a:pPr algn="r" defTabSz="923925"/>
              <a:t>16</a:t>
            </a:fld>
            <a:endParaRPr lang="pt-BR" altLang="pt-BR" sz="1200">
              <a:latin typeface="Times New Roman" pitchFamily="18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8E2C-E755-4FD8-B2B7-834DCA7DF0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4AA7A-70A5-4DD4-B757-21E04E8C81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9887F-0F51-4306-9606-0E804FEBCC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CC63F-E548-4737-BFA2-A4D501E75C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84DAD-C799-41F8-98DA-F9E6431A2B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CB7C9-8A4E-4CF2-9DC0-3F8331BCED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70BD-A092-4FA0-BFBB-6283431C3A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DBEDA-FE59-4B7A-930C-1DF1C951FD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9A73-32BC-42E2-8E32-5ED665A9E9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9E3D8-5D51-4CE8-B593-C5D39BBF1E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5FDF-1D57-44DA-9A6C-410B8F37C7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14377-E2F6-4D33-85F6-1D80127551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579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79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79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F8F1CBC-C734-4EAC-894D-AB5D2AED87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20" descr="tela0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capaApresentac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463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00063" y="3714750"/>
            <a:ext cx="8064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pt-BR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EMPREGO FORMAL NA BAHIA</a:t>
            </a:r>
          </a:p>
          <a:p>
            <a:pPr algn="ctr">
              <a:defRPr/>
            </a:pPr>
            <a:endParaRPr kumimoji="1"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kumimoji="1"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PRINCIPAIS RESULTADOS DA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RAIS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2016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Dipeq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/Copes</a:t>
            </a:r>
            <a:r>
              <a:rPr kumimoji="1"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 idx="4294967295"/>
          </p:nvPr>
        </p:nvSpPr>
        <p:spPr>
          <a:xfrm>
            <a:off x="250825" y="96838"/>
            <a:ext cx="8388350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Participação relativa do estoque de empregos em 31/12, por setor de atividade - Bahia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– 2006-2016</a:t>
            </a:r>
          </a:p>
        </p:txBody>
      </p:sp>
      <p:sp>
        <p:nvSpPr>
          <p:cNvPr id="11267" name="Retângulo 5"/>
          <p:cNvSpPr>
            <a:spLocks noChangeArrowheads="1"/>
          </p:cNvSpPr>
          <p:nvPr/>
        </p:nvSpPr>
        <p:spPr bwMode="auto">
          <a:xfrm>
            <a:off x="323850" y="6453188"/>
            <a:ext cx="71278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92188"/>
            <a:ext cx="8739188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 idx="4294967295"/>
          </p:nvPr>
        </p:nvSpPr>
        <p:spPr>
          <a:xfrm>
            <a:off x="147638" y="79375"/>
            <a:ext cx="8712200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Variação percentual do estoque de empregos em 31/12,  por setor de atividade - BR, NE, BA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-2015/2016</a:t>
            </a:r>
          </a:p>
        </p:txBody>
      </p:sp>
      <p:sp>
        <p:nvSpPr>
          <p:cNvPr id="12291" name="Retângulo 5"/>
          <p:cNvSpPr>
            <a:spLocks noChangeArrowheads="1"/>
          </p:cNvSpPr>
          <p:nvPr/>
        </p:nvSpPr>
        <p:spPr bwMode="auto">
          <a:xfrm>
            <a:off x="395288" y="6453188"/>
            <a:ext cx="7416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8759825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 idx="4294967295"/>
          </p:nvPr>
        </p:nvSpPr>
        <p:spPr>
          <a:xfrm>
            <a:off x="250825" y="41275"/>
            <a:ext cx="8388350" cy="860425"/>
          </a:xfr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Variação percentual do estoque de empregos em 31/12, por setor de atividade - CE, PE e BA –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2015/2016</a:t>
            </a:r>
          </a:p>
        </p:txBody>
      </p:sp>
      <p:sp>
        <p:nvSpPr>
          <p:cNvPr id="13315" name="Retângulo 5"/>
          <p:cNvSpPr>
            <a:spLocks noChangeArrowheads="1"/>
          </p:cNvSpPr>
          <p:nvPr/>
        </p:nvSpPr>
        <p:spPr bwMode="auto">
          <a:xfrm>
            <a:off x="395288" y="6453188"/>
            <a:ext cx="612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19163"/>
            <a:ext cx="8856662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 idx="4294967295"/>
          </p:nvPr>
        </p:nvSpPr>
        <p:spPr>
          <a:xfrm>
            <a:off x="179388" y="41275"/>
            <a:ext cx="8408987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Participação relativa do estoque de empregos em 31/12, por gênero - Bahia -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2006-2016</a:t>
            </a:r>
          </a:p>
        </p:txBody>
      </p:sp>
      <p:sp>
        <p:nvSpPr>
          <p:cNvPr id="14339" name="Retângulo 5"/>
          <p:cNvSpPr>
            <a:spLocks noChangeArrowheads="1"/>
          </p:cNvSpPr>
          <p:nvPr/>
        </p:nvSpPr>
        <p:spPr bwMode="auto">
          <a:xfrm>
            <a:off x="395288" y="6524625"/>
            <a:ext cx="6048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858838"/>
            <a:ext cx="8956675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2713"/>
            <a:ext cx="8383588" cy="860425"/>
          </a:xfrm>
        </p:spPr>
        <p:txBody>
          <a:bodyPr>
            <a:spAutoFit/>
          </a:bodyPr>
          <a:lstStyle/>
          <a:p>
            <a:pPr algn="l" eaLnBrk="1" hangingPunct="1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Participação relativa do estoque de empregos em 31/12, por faixa etária – Bahia -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2006-2016</a:t>
            </a:r>
          </a:p>
        </p:txBody>
      </p:sp>
      <p:sp>
        <p:nvSpPr>
          <p:cNvPr id="15363" name="Retângulo 5"/>
          <p:cNvSpPr>
            <a:spLocks noChangeArrowheads="1"/>
          </p:cNvSpPr>
          <p:nvPr/>
        </p:nvSpPr>
        <p:spPr bwMode="auto">
          <a:xfrm>
            <a:off x="395288" y="6453188"/>
            <a:ext cx="64087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82675"/>
            <a:ext cx="8596313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408988" cy="1246188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Participação relativa do estoque de empregos em 31/12, por grau de instrução – Bahia -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2006-2016</a:t>
            </a:r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/>
            </a:r>
            <a:b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</a:br>
            <a:endParaRPr lang="pt-BR" altLang="pt-BR" sz="2500" smtClean="0">
              <a:solidFill>
                <a:srgbClr val="0066CC"/>
              </a:solidFill>
              <a:latin typeface="Trebuchet MS" pitchFamily="34" charset="0"/>
            </a:endParaRPr>
          </a:p>
        </p:txBody>
      </p:sp>
      <p:sp>
        <p:nvSpPr>
          <p:cNvPr id="16387" name="Retângulo 5"/>
          <p:cNvSpPr>
            <a:spLocks noChangeArrowheads="1"/>
          </p:cNvSpPr>
          <p:nvPr/>
        </p:nvSpPr>
        <p:spPr bwMode="auto">
          <a:xfrm>
            <a:off x="250825" y="6381750"/>
            <a:ext cx="61928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86423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4"/>
          <p:cNvSpPr>
            <a:spLocks noChangeArrowheads="1"/>
          </p:cNvSpPr>
          <p:nvPr/>
        </p:nvSpPr>
        <p:spPr bwMode="auto">
          <a:xfrm>
            <a:off x="107950" y="0"/>
            <a:ext cx="8891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400">
                <a:solidFill>
                  <a:srgbClr val="0066CC"/>
                </a:solidFill>
                <a:latin typeface="Trebuchet MS" pitchFamily="34" charset="0"/>
              </a:rPr>
              <a:t>Evolução relativa do estoque de empregos em 31/12, por grau de instrução, segundo gênero - Bahia - </a:t>
            </a:r>
            <a:r>
              <a:rPr lang="pt-BR" altLang="pt-BR" sz="2400">
                <a:solidFill>
                  <a:srgbClr val="0070C0"/>
                </a:solidFill>
                <a:latin typeface="Trebuchet MS" pitchFamily="34" charset="0"/>
              </a:rPr>
              <a:t>2014-2015</a:t>
            </a:r>
          </a:p>
        </p:txBody>
      </p:sp>
      <p:sp>
        <p:nvSpPr>
          <p:cNvPr id="17411" name="Retângulo 5"/>
          <p:cNvSpPr>
            <a:spLocks noChangeArrowheads="1"/>
          </p:cNvSpPr>
          <p:nvPr/>
        </p:nvSpPr>
        <p:spPr bwMode="auto">
          <a:xfrm>
            <a:off x="395288" y="6453188"/>
            <a:ext cx="6337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898525"/>
            <a:ext cx="8891588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4"/>
          <p:cNvSpPr>
            <a:spLocks noChangeArrowheads="1"/>
          </p:cNvSpPr>
          <p:nvPr/>
        </p:nvSpPr>
        <p:spPr bwMode="auto">
          <a:xfrm>
            <a:off x="214313" y="0"/>
            <a:ext cx="8929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400">
                <a:solidFill>
                  <a:srgbClr val="0066CC"/>
                </a:solidFill>
                <a:latin typeface="Trebuchet MS" pitchFamily="34" charset="0"/>
              </a:rPr>
              <a:t>Participação relativa do estoque de empregos em 31/12, por tipo de vínculo - Estados nordestinos </a:t>
            </a:r>
            <a:r>
              <a:rPr lang="pt-BR" altLang="pt-BR" sz="2400">
                <a:solidFill>
                  <a:srgbClr val="0070C0"/>
                </a:solidFill>
                <a:latin typeface="Trebuchet MS" pitchFamily="34" charset="0"/>
              </a:rPr>
              <a:t>– 2015</a:t>
            </a:r>
            <a:endParaRPr lang="pt-BR" altLang="pt-BR" sz="2400">
              <a:solidFill>
                <a:srgbClr val="0070C0"/>
              </a:solidFill>
            </a:endParaRPr>
          </a:p>
        </p:txBody>
      </p:sp>
      <p:sp>
        <p:nvSpPr>
          <p:cNvPr id="18435" name="Retângulo 5"/>
          <p:cNvSpPr>
            <a:spLocks noChangeArrowheads="1"/>
          </p:cNvSpPr>
          <p:nvPr/>
        </p:nvSpPr>
        <p:spPr bwMode="auto">
          <a:xfrm>
            <a:off x="395288" y="6524625"/>
            <a:ext cx="64087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855663"/>
            <a:ext cx="8999538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 idx="4294967295"/>
          </p:nvPr>
        </p:nvSpPr>
        <p:spPr>
          <a:xfrm>
            <a:off x="250825" y="88900"/>
            <a:ext cx="8388350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Evolução do rendimento nominal médio em dezembro</a:t>
            </a:r>
            <a:b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Bahia, Nordeste e Brasil –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2006-2016</a:t>
            </a:r>
          </a:p>
        </p:txBody>
      </p:sp>
      <p:sp>
        <p:nvSpPr>
          <p:cNvPr id="19459" name="Retângulo 5"/>
          <p:cNvSpPr>
            <a:spLocks noChangeArrowheads="1"/>
          </p:cNvSpPr>
          <p:nvPr/>
        </p:nvSpPr>
        <p:spPr bwMode="auto">
          <a:xfrm>
            <a:off x="395288" y="6453188"/>
            <a:ext cx="5689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 Dados sistematizados pela SEI/Dipeq/Copes, 2017.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66788"/>
            <a:ext cx="8780462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 idx="4294967295"/>
          </p:nvPr>
        </p:nvSpPr>
        <p:spPr>
          <a:xfrm>
            <a:off x="250825" y="88900"/>
            <a:ext cx="8388350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Evolução do rendimento real médio em dezembro</a:t>
            </a:r>
            <a:b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Bahia, Nordeste e Brasil –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2006-2016</a:t>
            </a:r>
          </a:p>
        </p:txBody>
      </p:sp>
      <p:sp>
        <p:nvSpPr>
          <p:cNvPr id="20483" name="Retângulo 5"/>
          <p:cNvSpPr>
            <a:spLocks noChangeArrowheads="1"/>
          </p:cNvSpPr>
          <p:nvPr/>
        </p:nvSpPr>
        <p:spPr bwMode="auto">
          <a:xfrm>
            <a:off x="323850" y="6278563"/>
            <a:ext cx="568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 Dados sistematizados pela SEI/Dipeq/Copes, 2017.</a:t>
            </a:r>
          </a:p>
          <a:p>
            <a:pPr eaLnBrk="1" hangingPunct="1"/>
            <a:r>
              <a:rPr lang="pt-BR" altLang="pt-BR" sz="1000">
                <a:latin typeface="Trebuchet MS" pitchFamily="34" charset="0"/>
              </a:rPr>
              <a:t>Nota: Valores deflacionados pelo INPC em relação a dezembro de 2016.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8574088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223963" y="187325"/>
            <a:ext cx="66960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pt-BR" sz="35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Principais resultados: Bahia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50825" y="908050"/>
            <a:ext cx="8497888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1200" dirty="0">
                <a:latin typeface="Trebuchet MS" pitchFamily="34" charset="0"/>
              </a:rPr>
              <a:t>Entre 2006 e 2016, segundo a Relação Anual de Informações Sociais (RAIS) do Ministério do Trabalho, a Bahia criou cerca de 490 mil empregos, o equivalente a um aumento de 29% em relação ao estoque de dezembro do início do período. Em 31/12/2016, foi registrado um estoque da ordem de aproximadamente 2,2 milhões de empregos formais (+2.171.345); </a:t>
            </a:r>
          </a:p>
          <a:p>
            <a:pPr algn="just"/>
            <a:r>
              <a:rPr lang="pt-BR" altLang="pt-BR" sz="1200" dirty="0">
                <a:latin typeface="Trebuchet MS" pitchFamily="34" charset="0"/>
              </a:rPr>
              <a:t>   </a:t>
            </a:r>
          </a:p>
          <a:p>
            <a:pPr algn="just"/>
            <a:r>
              <a:rPr lang="pt-BR" altLang="pt-BR" sz="1200" dirty="0">
                <a:latin typeface="Trebuchet MS" pitchFamily="34" charset="0"/>
              </a:rPr>
              <a:t>Em termos absolutos, o período 2006-2016 foi marcado pela ampliação do estoque de emprego em todas as cinco regiões do país. A variação percentual da Bahia (29%) foi inferior a do Brasil (31%) e a do Nordeste (36,4%). Maranhão foi o estado nordestino que registrou a maior variação percentual (60%). Entre os estados dessa região, a Bahia ocupou a 6ª posição no </a:t>
            </a:r>
            <a:r>
              <a:rPr lang="pt-BR" altLang="pt-BR" sz="1200" i="1" dirty="0">
                <a:latin typeface="Trebuchet MS" pitchFamily="34" charset="0"/>
              </a:rPr>
              <a:t>ranking </a:t>
            </a:r>
            <a:r>
              <a:rPr lang="pt-BR" altLang="pt-BR" sz="1200" dirty="0">
                <a:latin typeface="Trebuchet MS" pitchFamily="34" charset="0"/>
              </a:rPr>
              <a:t>de geração de empregos em termos relativos. </a:t>
            </a:r>
          </a:p>
          <a:p>
            <a:pPr algn="just"/>
            <a:endParaRPr lang="pt-BR" altLang="pt-BR" sz="1200" dirty="0">
              <a:latin typeface="Trebuchet MS" pitchFamily="34" charset="0"/>
            </a:endParaRPr>
          </a:p>
          <a:p>
            <a:pPr algn="just"/>
            <a:r>
              <a:rPr lang="pt-BR" altLang="pt-BR" sz="1200" dirty="0">
                <a:latin typeface="Trebuchet MS" pitchFamily="34" charset="0"/>
              </a:rPr>
              <a:t>Em 2006, os setores de Administração Pública e Serviços ocuparam, respectivamente, a primeira e a segunda posição na participação relativa do estoque de empregos. Todavia, enquanto o que era o líder entre os </a:t>
            </a:r>
            <a:r>
              <a:rPr lang="pt-BR" altLang="pt-BR" sz="1200" dirty="0" smtClean="0">
                <a:latin typeface="Trebuchet MS" pitchFamily="34" charset="0"/>
              </a:rPr>
              <a:t>segmentos </a:t>
            </a:r>
            <a:r>
              <a:rPr lang="pt-BR" altLang="pt-BR" sz="1200" dirty="0">
                <a:latin typeface="Trebuchet MS" pitchFamily="34" charset="0"/>
              </a:rPr>
              <a:t>reduziu sua participação, o segundo ampliou. O setor de Serviços  encerrou o ano de 2016 como o principal na composição do estoque de empregos formais do estado (cerca de 34% do estoque).</a:t>
            </a:r>
          </a:p>
          <a:p>
            <a:pPr algn="just"/>
            <a:endParaRPr lang="pt-BR" altLang="pt-BR" sz="1200" dirty="0">
              <a:latin typeface="Trebuchet MS" pitchFamily="34" charset="0"/>
            </a:endParaRPr>
          </a:p>
          <a:p>
            <a:pPr algn="just"/>
            <a:r>
              <a:rPr lang="pt-BR" altLang="pt-BR" sz="1200" dirty="0">
                <a:latin typeface="Trebuchet MS" pitchFamily="34" charset="0"/>
              </a:rPr>
              <a:t>Em 2016 predominava a participação masculina (cerca de 56%) no estoque de emprego da Bahia. Porém, é importante ressaltar o acréscimo da participação feminina que passou de cerca de 42% em 2006, a 44%, em 2016.</a:t>
            </a:r>
          </a:p>
          <a:p>
            <a:pPr algn="just"/>
            <a:endParaRPr lang="pt-BR" altLang="pt-BR" sz="1200" dirty="0">
              <a:latin typeface="Trebuchet MS" pitchFamily="34" charset="0"/>
            </a:endParaRPr>
          </a:p>
          <a:p>
            <a:pPr algn="just"/>
            <a:r>
              <a:rPr lang="pt-BR" altLang="pt-BR" sz="1200" dirty="0">
                <a:latin typeface="Trebuchet MS" pitchFamily="34" charset="0"/>
              </a:rPr>
              <a:t>Entre 2006 e 2016, mantêm-se a predominância dos indivíduos entre 25 a 39 anos no estoque de emprego formal da Bahia. O Ensino Médio Completo prevalece entre as classes de instrução, tendo sido ampliada sua participação de cerca de 46% para 58%. </a:t>
            </a:r>
          </a:p>
          <a:p>
            <a:pPr algn="just"/>
            <a:endParaRPr lang="pt-BR" altLang="pt-BR" sz="1200" dirty="0">
              <a:latin typeface="Trebuchet MS" pitchFamily="34" charset="0"/>
            </a:endParaRPr>
          </a:p>
          <a:p>
            <a:pPr algn="just"/>
            <a:r>
              <a:rPr lang="pt-BR" altLang="pt-BR" sz="1200" dirty="0">
                <a:latin typeface="Trebuchet MS" pitchFamily="34" charset="0"/>
              </a:rPr>
              <a:t>O rendimento médio nominal passou de R$ 1.020,3 em 2006, a R$ 2.404,7 em 2016. Apesar do aumento para  ambos os gêneros, as mulheres ainda permanecem em desvantagem quando o assunto é renda: em 2006 , a renda média da trabalhadora formal era cerca de 87% da renda dos homens – em 2016 houve um avanço, porém a renda média da trabalhadora formal permaneceu abaixo da renda dos homens (recebiam cerca 95% da renda masculina).</a:t>
            </a:r>
          </a:p>
          <a:p>
            <a:pPr algn="just"/>
            <a:endParaRPr lang="pt-BR" altLang="pt-BR" sz="1200" dirty="0">
              <a:latin typeface="Trebuchet MS" pitchFamily="34" charset="0"/>
            </a:endParaRPr>
          </a:p>
          <a:p>
            <a:pPr algn="just"/>
            <a:r>
              <a:rPr lang="pt-BR" altLang="pt-BR" sz="1200" dirty="0">
                <a:latin typeface="Trebuchet MS" pitchFamily="34" charset="0"/>
              </a:rPr>
              <a:t>Em 2016, a Bahia registrou redução de 141.059 empregos formais em relação a 2015, significando uma contração de cerca de 6%. A Construção Civil foi o setor de maior compressão no estado (-15,4)%, bem como no Brasil (-18%) e no Nordeste (-21,4%).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07950" y="46038"/>
            <a:ext cx="8928100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Evolução do rendimento nominal médio em dezembro</a:t>
            </a:r>
            <a:b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Estados nordestinos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– 2006-2016</a:t>
            </a:r>
          </a:p>
        </p:txBody>
      </p:sp>
      <p:sp>
        <p:nvSpPr>
          <p:cNvPr id="21507" name="Retângulo 5"/>
          <p:cNvSpPr>
            <a:spLocks noChangeArrowheads="1"/>
          </p:cNvSpPr>
          <p:nvPr/>
        </p:nvSpPr>
        <p:spPr bwMode="auto">
          <a:xfrm>
            <a:off x="179388" y="6453188"/>
            <a:ext cx="66960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90600"/>
            <a:ext cx="8785225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107950" y="46038"/>
            <a:ext cx="8928100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Evolução do rendimento real médio em dezembro</a:t>
            </a:r>
            <a:b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Estados nordestinos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– 2006-2016</a:t>
            </a:r>
          </a:p>
        </p:txBody>
      </p:sp>
      <p:sp>
        <p:nvSpPr>
          <p:cNvPr id="22531" name="Retângulo 5"/>
          <p:cNvSpPr>
            <a:spLocks noChangeArrowheads="1"/>
          </p:cNvSpPr>
          <p:nvPr/>
        </p:nvSpPr>
        <p:spPr bwMode="auto">
          <a:xfrm>
            <a:off x="179388" y="6410325"/>
            <a:ext cx="669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  <a:p>
            <a:pPr eaLnBrk="1" hangingPunct="1"/>
            <a:r>
              <a:rPr lang="pt-BR" altLang="pt-BR" sz="1000">
                <a:latin typeface="Trebuchet MS" pitchFamily="34" charset="0"/>
              </a:rPr>
              <a:t>Nota: Valores deflacionados pelo INPC em relação a dezembro de 2016.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908050"/>
            <a:ext cx="8747125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179388" y="-3175"/>
            <a:ext cx="8785225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Evolução do rendimento nominal médio em dezembro, por gênero - Bahia –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 2006-2016</a:t>
            </a:r>
          </a:p>
        </p:txBody>
      </p:sp>
      <p:sp>
        <p:nvSpPr>
          <p:cNvPr id="23555" name="Retângulo 5"/>
          <p:cNvSpPr>
            <a:spLocks noChangeArrowheads="1"/>
          </p:cNvSpPr>
          <p:nvPr/>
        </p:nvSpPr>
        <p:spPr bwMode="auto">
          <a:xfrm>
            <a:off x="179388" y="6554788"/>
            <a:ext cx="55260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836613"/>
            <a:ext cx="89916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179388" y="-3175"/>
            <a:ext cx="8785225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Evolução do rendimento real médio em dezembro, por gênero - Bahia –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 2006-2016</a:t>
            </a:r>
          </a:p>
        </p:txBody>
      </p:sp>
      <p:sp>
        <p:nvSpPr>
          <p:cNvPr id="24579" name="Retângulo 5"/>
          <p:cNvSpPr>
            <a:spLocks noChangeArrowheads="1"/>
          </p:cNvSpPr>
          <p:nvPr/>
        </p:nvSpPr>
        <p:spPr bwMode="auto">
          <a:xfrm>
            <a:off x="179388" y="6451600"/>
            <a:ext cx="5526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  <a:p>
            <a:pPr eaLnBrk="1" hangingPunct="1"/>
            <a:r>
              <a:rPr lang="pt-BR" altLang="pt-BR" sz="1000">
                <a:latin typeface="Trebuchet MS" pitchFamily="34" charset="0"/>
              </a:rPr>
              <a:t>Notas: Valores deflacionados pelo INPC em relação a dezembro de 2016.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8747125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123825" y="117475"/>
            <a:ext cx="8840788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Evolução do rendimento médio nominal em dezembro, por setor de atividade - Bahia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– 2006-2016</a:t>
            </a:r>
          </a:p>
        </p:txBody>
      </p:sp>
      <p:sp>
        <p:nvSpPr>
          <p:cNvPr id="25603" name="Retângulo 11"/>
          <p:cNvSpPr>
            <a:spLocks noChangeArrowheads="1"/>
          </p:cNvSpPr>
          <p:nvPr/>
        </p:nvSpPr>
        <p:spPr bwMode="auto">
          <a:xfrm>
            <a:off x="31750" y="6577013"/>
            <a:ext cx="6696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8" y="908050"/>
            <a:ext cx="9043987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23825" y="117475"/>
            <a:ext cx="8840788" cy="86042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Evolução do rendimento médio real em dezembro, por setor de atividade - Bahia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– 2006-2016</a:t>
            </a:r>
          </a:p>
        </p:txBody>
      </p:sp>
      <p:sp>
        <p:nvSpPr>
          <p:cNvPr id="26627" name="Retângulo 11"/>
          <p:cNvSpPr>
            <a:spLocks noChangeArrowheads="1"/>
          </p:cNvSpPr>
          <p:nvPr/>
        </p:nvSpPr>
        <p:spPr bwMode="auto">
          <a:xfrm>
            <a:off x="4763" y="6489700"/>
            <a:ext cx="669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  <a:p>
            <a:pPr eaLnBrk="1" hangingPunct="1"/>
            <a:r>
              <a:rPr lang="pt-BR" altLang="pt-BR" sz="1000">
                <a:latin typeface="Trebuchet MS" pitchFamily="34" charset="0"/>
              </a:rPr>
              <a:t>Notas: Valores deflacionados pelo INPC em relação a dezembro de 2016.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009650"/>
            <a:ext cx="8866188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457200" y="404813"/>
            <a:ext cx="8229600" cy="8636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sz="4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Elaboração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sz="30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sz="30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sz="30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Diretoria </a:t>
            </a:r>
            <a:r>
              <a:rPr lang="pt-BR" sz="30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de Pesquisas (</a:t>
            </a:r>
            <a:r>
              <a:rPr lang="pt-BR" sz="3000" dirty="0" err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Dipeq</a:t>
            </a:r>
            <a:r>
              <a:rPr lang="pt-BR" sz="30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sz="3000" i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Armando </a:t>
            </a:r>
            <a:r>
              <a:rPr lang="pt-BR" sz="30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castro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sz="3000" i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sz="30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Coordenação de Pesquisas Sociais (Copes)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sz="30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Guillermo </a:t>
            </a:r>
            <a:r>
              <a:rPr lang="pt-BR" sz="3000" i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Etkin</a:t>
            </a:r>
            <a:endParaRPr lang="pt-BR" sz="3000" i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sz="30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sz="24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393112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Evolução do estoque de empregos em 31/12, </a:t>
            </a:r>
            <a:b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Brasil e Grandes Regiões –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2006-2016</a:t>
            </a:r>
          </a:p>
        </p:txBody>
      </p:sp>
      <p:sp>
        <p:nvSpPr>
          <p:cNvPr id="4099" name="Retângulo 5"/>
          <p:cNvSpPr>
            <a:spLocks noChangeArrowheads="1"/>
          </p:cNvSpPr>
          <p:nvPr/>
        </p:nvSpPr>
        <p:spPr bwMode="auto">
          <a:xfrm>
            <a:off x="468313" y="6453188"/>
            <a:ext cx="52562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87423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388" y="188913"/>
            <a:ext cx="8388350" cy="854075"/>
          </a:xfrm>
          <a:noFill/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Variação percentual do estoque de empregos em 31/12,</a:t>
            </a:r>
            <a:b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Brasil e Grandes Regiões –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2006-2016</a:t>
            </a:r>
          </a:p>
        </p:txBody>
      </p:sp>
      <p:sp>
        <p:nvSpPr>
          <p:cNvPr id="5123" name="Retângulo 5"/>
          <p:cNvSpPr>
            <a:spLocks noChangeArrowheads="1"/>
          </p:cNvSpPr>
          <p:nvPr/>
        </p:nvSpPr>
        <p:spPr bwMode="auto">
          <a:xfrm>
            <a:off x="323850" y="6453188"/>
            <a:ext cx="57610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38225"/>
            <a:ext cx="8713787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 idx="4294967295"/>
          </p:nvPr>
        </p:nvSpPr>
        <p:spPr>
          <a:xfrm>
            <a:off x="179388" y="109538"/>
            <a:ext cx="8713787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Evolução do estoque de empregos em 31/12,</a:t>
            </a:r>
            <a:b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Brasil, Nordeste e Bahia –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2006-2016</a:t>
            </a:r>
          </a:p>
        </p:txBody>
      </p:sp>
      <p:sp>
        <p:nvSpPr>
          <p:cNvPr id="6147" name="Retângulo 5"/>
          <p:cNvSpPr>
            <a:spLocks noChangeArrowheads="1"/>
          </p:cNvSpPr>
          <p:nvPr/>
        </p:nvSpPr>
        <p:spPr bwMode="auto">
          <a:xfrm>
            <a:off x="395288" y="6524625"/>
            <a:ext cx="61928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– RAIS. Dados sistematizados pela SEI/Dipeq/Copes, 2017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25513"/>
            <a:ext cx="8891588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 idx="4294967295"/>
          </p:nvPr>
        </p:nvSpPr>
        <p:spPr>
          <a:xfrm>
            <a:off x="323850" y="111125"/>
            <a:ext cx="8213725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Variação percentual do estoque de empregos em 31/12,  Brasil, Nordeste e Bahia –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 2006-2016</a:t>
            </a:r>
          </a:p>
        </p:txBody>
      </p:sp>
      <p:sp>
        <p:nvSpPr>
          <p:cNvPr id="7171" name="Retângulo 5"/>
          <p:cNvSpPr>
            <a:spLocks noChangeArrowheads="1"/>
          </p:cNvSpPr>
          <p:nvPr/>
        </p:nvSpPr>
        <p:spPr bwMode="auto">
          <a:xfrm>
            <a:off x="395288" y="6453188"/>
            <a:ext cx="612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1052513"/>
            <a:ext cx="864393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 idx="4294967295"/>
          </p:nvPr>
        </p:nvSpPr>
        <p:spPr>
          <a:xfrm>
            <a:off x="241300" y="66675"/>
            <a:ext cx="8651875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Evolução do estoque de empregos em 31/12,</a:t>
            </a:r>
            <a:b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Estados nordestinos –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2006-2016</a:t>
            </a:r>
          </a:p>
        </p:txBody>
      </p:sp>
      <p:sp>
        <p:nvSpPr>
          <p:cNvPr id="8195" name="Retângulo 5"/>
          <p:cNvSpPr>
            <a:spLocks noChangeArrowheads="1"/>
          </p:cNvSpPr>
          <p:nvPr/>
        </p:nvSpPr>
        <p:spPr bwMode="auto">
          <a:xfrm>
            <a:off x="468313" y="6453188"/>
            <a:ext cx="57594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11238"/>
            <a:ext cx="8524875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388350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Variação percentual do estoque de empregos em 31/12,</a:t>
            </a:r>
            <a:b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Estados nordestinos –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2006-2016</a:t>
            </a:r>
          </a:p>
        </p:txBody>
      </p:sp>
      <p:sp>
        <p:nvSpPr>
          <p:cNvPr id="9219" name="Retângulo 5"/>
          <p:cNvSpPr>
            <a:spLocks noChangeArrowheads="1"/>
          </p:cNvSpPr>
          <p:nvPr/>
        </p:nvSpPr>
        <p:spPr bwMode="auto">
          <a:xfrm>
            <a:off x="179388" y="6503988"/>
            <a:ext cx="54721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RAIS. Dados sistematizados pela SEI/Dipeq/Copes, 2017.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98550"/>
            <a:ext cx="8569325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964612" cy="854075"/>
          </a:xfrm>
        </p:spPr>
        <p:txBody>
          <a:bodyPr>
            <a:spAutoFit/>
          </a:bodyPr>
          <a:lstStyle/>
          <a:p>
            <a:pPr algn="l"/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Evolução do estoque de empregos em 31/12</a:t>
            </a:r>
            <a:b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</a:br>
            <a:r>
              <a:rPr lang="pt-BR" altLang="pt-BR" sz="2500" smtClean="0">
                <a:solidFill>
                  <a:srgbClr val="0066CC"/>
                </a:solidFill>
                <a:latin typeface="Trebuchet MS" pitchFamily="34" charset="0"/>
              </a:rPr>
              <a:t>Bahia </a:t>
            </a:r>
            <a:r>
              <a:rPr lang="pt-BR" altLang="pt-BR" sz="2500" smtClean="0">
                <a:solidFill>
                  <a:srgbClr val="0070C0"/>
                </a:solidFill>
                <a:latin typeface="Trebuchet MS" pitchFamily="34" charset="0"/>
              </a:rPr>
              <a:t>– 2006-2016</a:t>
            </a:r>
          </a:p>
        </p:txBody>
      </p:sp>
      <p:sp>
        <p:nvSpPr>
          <p:cNvPr id="10243" name="Retângulo 5"/>
          <p:cNvSpPr>
            <a:spLocks noChangeArrowheads="1"/>
          </p:cNvSpPr>
          <p:nvPr/>
        </p:nvSpPr>
        <p:spPr bwMode="auto">
          <a:xfrm>
            <a:off x="395288" y="6524625"/>
            <a:ext cx="6048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000">
                <a:latin typeface="Trebuchet MS" pitchFamily="34" charset="0"/>
              </a:rPr>
              <a:t>Fonte: Ministério do Trabalho - RAIS Dados sistematizados pela SEI/Dipeq/Copes, 2017.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81075"/>
            <a:ext cx="8955088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HOTSPOTTYPE" val="NextSlide"/>
  <p:tag name="BRANCHTO" val="0"/>
</p:tagLst>
</file>

<file path=ppt/theme/theme1.xml><?xml version="1.0" encoding="utf-8"?>
<a:theme xmlns:a="http://schemas.openxmlformats.org/drawingml/2006/main" name="2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13468</TotalTime>
  <Words>1183</Words>
  <Application>Microsoft Office PowerPoint</Application>
  <PresentationFormat>Apresentação na tela (4:3)</PresentationFormat>
  <Paragraphs>85</Paragraphs>
  <Slides>26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Trebuchet MS</vt:lpstr>
      <vt:lpstr>Arial Black</vt:lpstr>
      <vt:lpstr>2_Personalizar design</vt:lpstr>
      <vt:lpstr>Slide 1</vt:lpstr>
      <vt:lpstr>Slide 2</vt:lpstr>
      <vt:lpstr>Evolução do estoque de empregos em 31/12,  Brasil e Grandes Regiões – 2006-2016</vt:lpstr>
      <vt:lpstr>Variação percentual do estoque de empregos em 31/12, Brasil e Grandes Regiões – 2006-2016</vt:lpstr>
      <vt:lpstr>Evolução do estoque de empregos em 31/12, Brasil, Nordeste e Bahia – 2006-2016</vt:lpstr>
      <vt:lpstr>Variação percentual do estoque de empregos em 31/12,  Brasil, Nordeste e Bahia – 2006-2016</vt:lpstr>
      <vt:lpstr>Evolução do estoque de empregos em 31/12, Estados nordestinos – 2006-2016</vt:lpstr>
      <vt:lpstr>Variação percentual do estoque de empregos em 31/12, Estados nordestinos – 2006-2016</vt:lpstr>
      <vt:lpstr>Evolução do estoque de empregos em 31/12 Bahia – 2006-2016</vt:lpstr>
      <vt:lpstr>Participação relativa do estoque de empregos em 31/12, por setor de atividade - Bahia – 2006-2016</vt:lpstr>
      <vt:lpstr>Variação percentual do estoque de empregos em 31/12,  por setor de atividade - BR, NE, BA -2015/2016</vt:lpstr>
      <vt:lpstr>Variação percentual do estoque de empregos em 31/12, por setor de atividade - CE, PE e BA – 2015/2016</vt:lpstr>
      <vt:lpstr>Participação relativa do estoque de empregos em 31/12, por gênero - Bahia - 2006-2016</vt:lpstr>
      <vt:lpstr>Participação relativa do estoque de empregos em 31/12, por faixa etária – Bahia - 2006-2016</vt:lpstr>
      <vt:lpstr>Participação relativa do estoque de empregos em 31/12, por grau de instrução – Bahia - 2006-2016 </vt:lpstr>
      <vt:lpstr>Slide 16</vt:lpstr>
      <vt:lpstr>Slide 17</vt:lpstr>
      <vt:lpstr>Evolução do rendimento nominal médio em dezembro Bahia, Nordeste e Brasil – 2006-2016</vt:lpstr>
      <vt:lpstr>Evolução do rendimento real médio em dezembro Bahia, Nordeste e Brasil – 2006-2016</vt:lpstr>
      <vt:lpstr>Evolução do rendimento nominal médio em dezembro Estados nordestinos – 2006-2016</vt:lpstr>
      <vt:lpstr>Evolução do rendimento real médio em dezembro Estados nordestinos – 2006-2016</vt:lpstr>
      <vt:lpstr>Evolução do rendimento nominal médio em dezembro, por gênero - Bahia – 2006-2016</vt:lpstr>
      <vt:lpstr>Evolução do rendimento real médio em dezembro, por gênero - Bahia – 2006-2016</vt:lpstr>
      <vt:lpstr>Evolução do rendimento médio nominal em dezembro, por setor de atividade - Bahia – 2006-2016</vt:lpstr>
      <vt:lpstr>Evolução do rendimento médio real em dezembro, por setor de atividade - Bahia – 2006-2016</vt:lpstr>
      <vt:lpstr>Slide 26</vt:lpstr>
    </vt:vector>
  </TitlesOfParts>
  <Company>SEI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Geral</dc:title>
  <dc:creator>CREUSA</dc:creator>
  <cp:lastModifiedBy>Antonio Marcos Barreto Silva</cp:lastModifiedBy>
  <cp:revision>1174</cp:revision>
  <cp:lastPrinted>2005-06-19T16:15:14Z</cp:lastPrinted>
  <dcterms:created xsi:type="dcterms:W3CDTF">1998-11-05T16:29:40Z</dcterms:created>
  <dcterms:modified xsi:type="dcterms:W3CDTF">2017-10-20T17:28:16Z</dcterms:modified>
</cp:coreProperties>
</file>