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864076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124F"/>
    <a:srgbClr val="4472D8"/>
    <a:srgbClr val="002B82"/>
    <a:srgbClr val="142160"/>
    <a:srgbClr val="17375D"/>
    <a:srgbClr val="002060"/>
    <a:srgbClr val="132D4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10" d="100"/>
          <a:sy n="210" d="100"/>
        </p:scale>
        <p:origin x="-426" y="-936"/>
      </p:cViewPr>
      <p:guideLst>
        <p:guide orient="horz" pos="2722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684240"/>
            <a:ext cx="5829300" cy="1852163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4896433"/>
            <a:ext cx="4800600" cy="220819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3AA05-1529-4C47-B662-A798F8763F7E}" type="datetimeFigureOut">
              <a:rPr lang="pt-BR" smtClean="0"/>
              <a:pPr/>
              <a:t>05/11/2020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A20AB-ED33-458F-AA80-D15A0C14BEF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3AA05-1529-4C47-B662-A798F8763F7E}" type="datetimeFigureOut">
              <a:rPr lang="pt-BR" smtClean="0"/>
              <a:pPr/>
              <a:t>05/11/2020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A20AB-ED33-458F-AA80-D15A0C14BEF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386387" y="346033"/>
            <a:ext cx="1671638" cy="7372651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71476" y="346033"/>
            <a:ext cx="4900613" cy="7372651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3AA05-1529-4C47-B662-A798F8763F7E}" type="datetimeFigureOut">
              <a:rPr lang="pt-BR" smtClean="0"/>
              <a:pPr/>
              <a:t>05/11/2020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A20AB-ED33-458F-AA80-D15A0C14BEF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3AA05-1529-4C47-B662-A798F8763F7E}" type="datetimeFigureOut">
              <a:rPr lang="pt-BR" smtClean="0"/>
              <a:pPr/>
              <a:t>05/11/2020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A20AB-ED33-458F-AA80-D15A0C14BEF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552492"/>
            <a:ext cx="5829300" cy="171615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662325"/>
            <a:ext cx="5829300" cy="189016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3AA05-1529-4C47-B662-A798F8763F7E}" type="datetimeFigureOut">
              <a:rPr lang="pt-BR" smtClean="0"/>
              <a:pPr/>
              <a:t>05/11/2020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A20AB-ED33-458F-AA80-D15A0C14BEF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71476" y="2016180"/>
            <a:ext cx="3286125" cy="57025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771901" y="2016180"/>
            <a:ext cx="3286125" cy="57025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3AA05-1529-4C47-B662-A798F8763F7E}" type="datetimeFigureOut">
              <a:rPr lang="pt-BR" smtClean="0"/>
              <a:pPr/>
              <a:t>05/11/2020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A20AB-ED33-458F-AA80-D15A0C14BEF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46031"/>
            <a:ext cx="6172200" cy="1440127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1934171"/>
            <a:ext cx="3030141" cy="80607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740242"/>
            <a:ext cx="3030141" cy="49784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1934171"/>
            <a:ext cx="3031332" cy="80607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740242"/>
            <a:ext cx="3031332" cy="49784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3AA05-1529-4C47-B662-A798F8763F7E}" type="datetimeFigureOut">
              <a:rPr lang="pt-BR" smtClean="0"/>
              <a:pPr/>
              <a:t>05/11/2020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A20AB-ED33-458F-AA80-D15A0C14BEF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3AA05-1529-4C47-B662-A798F8763F7E}" type="datetimeFigureOut">
              <a:rPr lang="pt-BR" smtClean="0"/>
              <a:pPr/>
              <a:t>05/11/2020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A20AB-ED33-458F-AA80-D15A0C14BEF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3AA05-1529-4C47-B662-A798F8763F7E}" type="datetimeFigureOut">
              <a:rPr lang="pt-BR" smtClean="0"/>
              <a:pPr/>
              <a:t>05/11/2020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A20AB-ED33-458F-AA80-D15A0C14BEF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44030"/>
            <a:ext cx="2256235" cy="1464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44033"/>
            <a:ext cx="3833812" cy="73746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1" y="1808161"/>
            <a:ext cx="2256235" cy="59105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3AA05-1529-4C47-B662-A798F8763F7E}" type="datetimeFigureOut">
              <a:rPr lang="pt-BR" smtClean="0"/>
              <a:pPr/>
              <a:t>05/11/2020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A20AB-ED33-458F-AA80-D15A0C14BEF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048534"/>
            <a:ext cx="4114800" cy="7140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772068"/>
            <a:ext cx="4114800" cy="51844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6762598"/>
            <a:ext cx="4114800" cy="10140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3AA05-1529-4C47-B662-A798F8763F7E}" type="datetimeFigureOut">
              <a:rPr lang="pt-BR" smtClean="0"/>
              <a:pPr/>
              <a:t>05/11/2020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A20AB-ED33-458F-AA80-D15A0C14BEF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46031"/>
            <a:ext cx="6172200" cy="1440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16180"/>
            <a:ext cx="6172200" cy="5702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008710"/>
            <a:ext cx="160020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3AA05-1529-4C47-B662-A798F8763F7E}" type="datetimeFigureOut">
              <a:rPr lang="pt-BR" smtClean="0"/>
              <a:pPr/>
              <a:t>05/11/2020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008710"/>
            <a:ext cx="217170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008710"/>
            <a:ext cx="160020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A20AB-ED33-458F-AA80-D15A0C14BEF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71414" y="4167183"/>
            <a:ext cx="6696000" cy="144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8" name="Retângulo 107"/>
          <p:cNvSpPr/>
          <p:nvPr/>
        </p:nvSpPr>
        <p:spPr>
          <a:xfrm>
            <a:off x="3573016" y="4176365"/>
            <a:ext cx="1583736" cy="1440160"/>
          </a:xfrm>
          <a:prstGeom prst="rect">
            <a:avLst/>
          </a:prstGeom>
          <a:solidFill>
            <a:srgbClr val="002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7" name="Retângulo 66"/>
          <p:cNvSpPr/>
          <p:nvPr/>
        </p:nvSpPr>
        <p:spPr>
          <a:xfrm>
            <a:off x="71414" y="6612022"/>
            <a:ext cx="6696000" cy="231833"/>
          </a:xfrm>
          <a:prstGeom prst="rect">
            <a:avLst/>
          </a:prstGeom>
          <a:solidFill>
            <a:srgbClr val="0012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0" y="95216"/>
            <a:ext cx="6858000" cy="714380"/>
          </a:xfrm>
          <a:prstGeom prst="rect">
            <a:avLst/>
          </a:prstGeom>
          <a:solidFill>
            <a:srgbClr val="4472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-24" y="701596"/>
            <a:ext cx="6858024" cy="108000"/>
          </a:xfrm>
          <a:prstGeom prst="rect">
            <a:avLst/>
          </a:prstGeom>
          <a:solidFill>
            <a:srgbClr val="002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2857496" y="863997"/>
            <a:ext cx="3960000" cy="719999"/>
          </a:xfrm>
          <a:prstGeom prst="rect">
            <a:avLst/>
          </a:prstGeom>
          <a:solidFill>
            <a:srgbClr val="002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1214422" y="863997"/>
            <a:ext cx="2214000" cy="719999"/>
          </a:xfrm>
          <a:prstGeom prst="rect">
            <a:avLst/>
          </a:prstGeom>
          <a:solidFill>
            <a:srgbClr val="4472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3068960" y="-190536"/>
            <a:ext cx="1928826" cy="50006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-1971600" y="-190536"/>
            <a:ext cx="2286016" cy="50006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188640" y="184160"/>
            <a:ext cx="2983509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000" b="1" i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ea typeface="PMingLiU-ExtB" pitchFamily="18" charset="-120"/>
                <a:cs typeface="Lucida Sans Unicode" pitchFamily="34" charset="0"/>
              </a:rPr>
              <a:t>C</a:t>
            </a:r>
            <a:r>
              <a:rPr lang="pt-BR" sz="2500" b="1" i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ea typeface="PMingLiU-ExtB" pitchFamily="18" charset="-120"/>
                <a:cs typeface="Lucida Sans Unicode" pitchFamily="34" charset="0"/>
              </a:rPr>
              <a:t>âncer</a:t>
            </a:r>
            <a:r>
              <a:rPr lang="pt-BR" sz="3000" b="1" i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ea typeface="PMingLiU-ExtB" pitchFamily="18" charset="-120"/>
                <a:cs typeface="Lucida Sans Unicode" pitchFamily="34" charset="0"/>
              </a:rPr>
              <a:t> </a:t>
            </a:r>
            <a:r>
              <a:rPr lang="pt-BR" sz="2000" b="1" i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ea typeface="PMingLiU-ExtB" pitchFamily="18" charset="-120"/>
                <a:cs typeface="Lucida Sans Unicode" pitchFamily="34" charset="0"/>
              </a:rPr>
              <a:t>de </a:t>
            </a:r>
            <a:r>
              <a:rPr lang="pt-BR" sz="3000" b="1" i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ea typeface="PMingLiU-ExtB" pitchFamily="18" charset="-120"/>
                <a:cs typeface="Lucida Sans Unicode" pitchFamily="34" charset="0"/>
              </a:rPr>
              <a:t>Próstata</a:t>
            </a:r>
            <a:endParaRPr lang="pt-BR" sz="3000" b="1" i="1" spc="-1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  <a:ea typeface="PMingLiU-ExtB" pitchFamily="18" charset="-120"/>
              <a:cs typeface="Lucida Sans Unicode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0" y="0"/>
            <a:ext cx="6858000" cy="8640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7" name="Imagem 16" descr="16972-200.pn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30000" contrast="40000"/>
          </a:blip>
          <a:stretch>
            <a:fillRect/>
          </a:stretch>
        </p:blipFill>
        <p:spPr>
          <a:xfrm>
            <a:off x="2996952" y="-729955"/>
            <a:ext cx="2111055" cy="2111055"/>
          </a:xfrm>
          <a:prstGeom prst="rect">
            <a:avLst/>
          </a:prstGeom>
        </p:spPr>
      </p:pic>
      <p:sp>
        <p:nvSpPr>
          <p:cNvPr id="18" name="Retângulo 17"/>
          <p:cNvSpPr/>
          <p:nvPr/>
        </p:nvSpPr>
        <p:spPr>
          <a:xfrm>
            <a:off x="2420888" y="514990"/>
            <a:ext cx="321471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anmar Text" pitchFamily="34" charset="0"/>
                <a:cs typeface="Myanmar Text" pitchFamily="34" charset="0"/>
              </a:rPr>
              <a:t>Novembro Azul</a:t>
            </a:r>
            <a:endParaRPr lang="pt-BR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anmar Text" pitchFamily="34" charset="0"/>
              <a:cs typeface="Myanmar Text" pitchFamily="34" charset="0"/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-27384" y="1656085"/>
            <a:ext cx="306955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Estimativas de novos casos Brasil 2020</a:t>
            </a:r>
            <a:endParaRPr lang="pt-BR" sz="12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5157192" y="5247193"/>
            <a:ext cx="158417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900" b="1" dirty="0" smtClean="0">
                <a:ln w="12700">
                  <a:noFill/>
                  <a:prstDash val="solid"/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das vítimas homens de câncer na Bahia em 2019</a:t>
            </a:r>
            <a:endParaRPr lang="pt-BR" sz="900" b="1" cap="none" spc="0" dirty="0">
              <a:ln w="12700">
                <a:noFill/>
                <a:prstDash val="solid"/>
              </a:ln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73133" y="863997"/>
            <a:ext cx="1440000" cy="7199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3717032" y="863997"/>
            <a:ext cx="3140968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1400" b="1" i="1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 Câncer de Próstata é o tipo mais comum diagnosticado</a:t>
            </a:r>
          </a:p>
          <a:p>
            <a:pPr algn="ctr"/>
            <a:r>
              <a:rPr lang="pt-BR" sz="1400" b="1" i="1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em homens</a:t>
            </a:r>
            <a:endParaRPr lang="pt-BR" sz="1400" b="1" i="1" cap="none" spc="0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riângulo isósceles 26"/>
          <p:cNvSpPr/>
          <p:nvPr/>
        </p:nvSpPr>
        <p:spPr>
          <a:xfrm>
            <a:off x="1071546" y="863997"/>
            <a:ext cx="857256" cy="719999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etângulo 27"/>
          <p:cNvSpPr/>
          <p:nvPr/>
        </p:nvSpPr>
        <p:spPr>
          <a:xfrm>
            <a:off x="142852" y="863997"/>
            <a:ext cx="178595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t-BR" sz="2000" b="1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Saúde do Homem</a:t>
            </a:r>
            <a:endParaRPr lang="pt-BR" sz="2000" b="1" cap="none" spc="0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riângulo isósceles 28"/>
          <p:cNvSpPr/>
          <p:nvPr/>
        </p:nvSpPr>
        <p:spPr>
          <a:xfrm>
            <a:off x="3000372" y="863997"/>
            <a:ext cx="857256" cy="719999"/>
          </a:xfrm>
          <a:prstGeom prst="triangle">
            <a:avLst/>
          </a:prstGeom>
          <a:solidFill>
            <a:srgbClr val="4472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29"/>
          <p:cNvSpPr/>
          <p:nvPr/>
        </p:nvSpPr>
        <p:spPr>
          <a:xfrm>
            <a:off x="1857364" y="863997"/>
            <a:ext cx="200026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t-BR" sz="20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Vamos falar sobre isso?</a:t>
            </a:r>
          </a:p>
        </p:txBody>
      </p:sp>
      <p:sp>
        <p:nvSpPr>
          <p:cNvPr id="36" name="Retângulo 35"/>
          <p:cNvSpPr/>
          <p:nvPr/>
        </p:nvSpPr>
        <p:spPr>
          <a:xfrm>
            <a:off x="71414" y="6936746"/>
            <a:ext cx="6696000" cy="12144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Retângulo 36"/>
          <p:cNvSpPr/>
          <p:nvPr/>
        </p:nvSpPr>
        <p:spPr>
          <a:xfrm>
            <a:off x="2602639" y="6574050"/>
            <a:ext cx="16335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Fatores de risco</a:t>
            </a:r>
            <a:endParaRPr lang="pt-BR" sz="1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tângulo 37"/>
          <p:cNvSpPr/>
          <p:nvPr/>
        </p:nvSpPr>
        <p:spPr>
          <a:xfrm>
            <a:off x="4161050" y="7287301"/>
            <a:ext cx="150019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t-BR" sz="1400" b="1" cap="none" spc="0" dirty="0" smtClean="0">
                <a:ln w="12700">
                  <a:noFill/>
                  <a:prstDash val="solid"/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Histórico familiar</a:t>
            </a:r>
            <a:endParaRPr lang="pt-BR" sz="1400" b="1" cap="none" spc="0" dirty="0">
              <a:ln w="12700">
                <a:noFill/>
                <a:prstDash val="solid"/>
              </a:ln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9" name="Imagem 38" descr="img_34207.png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-20000" contrast="-40000"/>
          </a:blip>
          <a:stretch>
            <a:fillRect/>
          </a:stretch>
        </p:blipFill>
        <p:spPr>
          <a:xfrm>
            <a:off x="3663018" y="1944119"/>
            <a:ext cx="228601" cy="571503"/>
          </a:xfrm>
          <a:prstGeom prst="rect">
            <a:avLst/>
          </a:prstGeom>
          <a:solidFill>
            <a:schemeClr val="tx2">
              <a:lumMod val="75000"/>
              <a:alpha val="0"/>
            </a:schemeClr>
          </a:solidFill>
        </p:spPr>
      </p:pic>
      <p:pic>
        <p:nvPicPr>
          <p:cNvPr id="40" name="Imagem 39" descr="img_34207.png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-20000" contrast="-40000"/>
          </a:blip>
          <a:stretch>
            <a:fillRect/>
          </a:stretch>
        </p:blipFill>
        <p:spPr>
          <a:xfrm>
            <a:off x="3948770" y="1944117"/>
            <a:ext cx="214560" cy="536400"/>
          </a:xfrm>
          <a:prstGeom prst="rect">
            <a:avLst/>
          </a:prstGeom>
          <a:solidFill>
            <a:schemeClr val="tx2">
              <a:lumMod val="75000"/>
              <a:alpha val="0"/>
            </a:schemeClr>
          </a:solidFill>
        </p:spPr>
      </p:pic>
      <p:pic>
        <p:nvPicPr>
          <p:cNvPr id="41" name="Imagem 40" descr="img_34207.png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-20000" contrast="-40000"/>
          </a:blip>
          <a:stretch>
            <a:fillRect/>
          </a:stretch>
        </p:blipFill>
        <p:spPr>
          <a:xfrm>
            <a:off x="4234522" y="1944117"/>
            <a:ext cx="214560" cy="536400"/>
          </a:xfrm>
          <a:prstGeom prst="rect">
            <a:avLst/>
          </a:prstGeom>
          <a:solidFill>
            <a:schemeClr val="tx2">
              <a:lumMod val="75000"/>
              <a:alpha val="0"/>
            </a:schemeClr>
          </a:solidFill>
        </p:spPr>
      </p:pic>
      <p:pic>
        <p:nvPicPr>
          <p:cNvPr id="42" name="Imagem 41" descr="img_34207.png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-20000" contrast="-40000"/>
          </a:blip>
          <a:stretch>
            <a:fillRect/>
          </a:stretch>
        </p:blipFill>
        <p:spPr>
          <a:xfrm>
            <a:off x="3663018" y="2515622"/>
            <a:ext cx="214560" cy="536400"/>
          </a:xfrm>
          <a:prstGeom prst="rect">
            <a:avLst/>
          </a:prstGeom>
          <a:solidFill>
            <a:schemeClr val="tx2">
              <a:lumMod val="75000"/>
              <a:alpha val="0"/>
            </a:schemeClr>
          </a:solidFill>
        </p:spPr>
      </p:pic>
      <p:pic>
        <p:nvPicPr>
          <p:cNvPr id="43" name="Imagem 42" descr="img_34207.png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-20000" contrast="-40000"/>
          </a:blip>
          <a:stretch>
            <a:fillRect/>
          </a:stretch>
        </p:blipFill>
        <p:spPr>
          <a:xfrm>
            <a:off x="3948770" y="2515621"/>
            <a:ext cx="214560" cy="536400"/>
          </a:xfrm>
          <a:prstGeom prst="rect">
            <a:avLst/>
          </a:prstGeom>
          <a:solidFill>
            <a:schemeClr val="tx2">
              <a:lumMod val="75000"/>
              <a:alpha val="0"/>
            </a:schemeClr>
          </a:solidFill>
        </p:spPr>
      </p:pic>
      <p:pic>
        <p:nvPicPr>
          <p:cNvPr id="44" name="Imagem 43" descr="img_34207.png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15000" contrast="23000"/>
          </a:blip>
          <a:stretch>
            <a:fillRect/>
          </a:stretch>
        </p:blipFill>
        <p:spPr>
          <a:xfrm>
            <a:off x="4234522" y="2515621"/>
            <a:ext cx="214560" cy="536400"/>
          </a:xfrm>
          <a:prstGeom prst="rect">
            <a:avLst/>
          </a:prstGeom>
        </p:spPr>
      </p:pic>
      <p:sp>
        <p:nvSpPr>
          <p:cNvPr id="45" name="Retângulo 44"/>
          <p:cNvSpPr/>
          <p:nvPr/>
        </p:nvSpPr>
        <p:spPr>
          <a:xfrm>
            <a:off x="4509120" y="2016125"/>
            <a:ext cx="219346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1400" b="1" i="1" cap="none" spc="0" dirty="0" smtClean="0">
                <a:ln w="12700">
                  <a:noFill/>
                  <a:prstDash val="solid"/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Um em cada seis homens será diagnosticado com o Câncer de Próstata</a:t>
            </a:r>
            <a:endParaRPr lang="pt-BR" sz="1400" b="1" i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6" name="Conector reto 45"/>
          <p:cNvCxnSpPr/>
          <p:nvPr/>
        </p:nvCxnSpPr>
        <p:spPr>
          <a:xfrm rot="16200000">
            <a:off x="1593659" y="4859715"/>
            <a:ext cx="1224000" cy="1588"/>
          </a:xfrm>
          <a:prstGeom prst="line">
            <a:avLst/>
          </a:prstGeom>
          <a:ln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Imagem 49" descr="BA_-_bahia-512.png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lum contrast="30000"/>
          </a:blip>
          <a:stretch>
            <a:fillRect/>
          </a:stretch>
        </p:blipFill>
        <p:spPr>
          <a:xfrm>
            <a:off x="116632" y="4608413"/>
            <a:ext cx="842324" cy="842324"/>
          </a:xfrm>
          <a:prstGeom prst="rect">
            <a:avLst/>
          </a:prstGeom>
        </p:spPr>
      </p:pic>
      <p:sp>
        <p:nvSpPr>
          <p:cNvPr id="51" name="Retângulo 50"/>
          <p:cNvSpPr/>
          <p:nvPr/>
        </p:nvSpPr>
        <p:spPr>
          <a:xfrm>
            <a:off x="908720" y="4522255"/>
            <a:ext cx="1309975" cy="6309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500" b="1" cap="none" spc="0" dirty="0" smtClean="0">
                <a:ln w="12700">
                  <a:noFill/>
                  <a:prstDash val="solid"/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1.333</a:t>
            </a:r>
            <a:endParaRPr lang="pt-BR" sz="35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tângulo 51"/>
          <p:cNvSpPr/>
          <p:nvPr/>
        </p:nvSpPr>
        <p:spPr>
          <a:xfrm>
            <a:off x="1039904" y="5038839"/>
            <a:ext cx="115212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1000" b="1" dirty="0" smtClean="0">
                <a:ln w="12700">
                  <a:noFill/>
                  <a:prstDash val="solid"/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óbitos na Bahia em 2019</a:t>
            </a:r>
            <a:endParaRPr lang="pt-BR" sz="1000" b="1" cap="none" spc="0" dirty="0">
              <a:ln w="12700">
                <a:noFill/>
                <a:prstDash val="solid"/>
              </a:ln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tângulo 52"/>
          <p:cNvSpPr/>
          <p:nvPr/>
        </p:nvSpPr>
        <p:spPr>
          <a:xfrm>
            <a:off x="71414" y="5738819"/>
            <a:ext cx="6696000" cy="796140"/>
          </a:xfrm>
          <a:prstGeom prst="rect">
            <a:avLst/>
          </a:prstGeom>
          <a:solidFill>
            <a:srgbClr val="4472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Retângulo 53"/>
          <p:cNvSpPr/>
          <p:nvPr/>
        </p:nvSpPr>
        <p:spPr>
          <a:xfrm>
            <a:off x="71438" y="5838085"/>
            <a:ext cx="6572272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15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prevenção e o diagnóstico precoce são as melhores formas de se precaver do Câncer de Próstata</a:t>
            </a:r>
          </a:p>
        </p:txBody>
      </p:sp>
      <p:pic>
        <p:nvPicPr>
          <p:cNvPr id="55" name="Imagem 54" descr="638010-200.png"/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 contrast="40000"/>
          </a:blip>
          <a:stretch>
            <a:fillRect/>
          </a:stretch>
        </p:blipFill>
        <p:spPr>
          <a:xfrm>
            <a:off x="3660985" y="7167579"/>
            <a:ext cx="642942" cy="642942"/>
          </a:xfrm>
          <a:prstGeom prst="rect">
            <a:avLst/>
          </a:prstGeom>
        </p:spPr>
      </p:pic>
      <p:pic>
        <p:nvPicPr>
          <p:cNvPr id="56" name="Imagem 55" descr="bottle-icon-png-24.jpg.png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 contrast="40000"/>
          </a:blip>
          <a:stretch>
            <a:fillRect/>
          </a:stretch>
        </p:blipFill>
        <p:spPr>
          <a:xfrm>
            <a:off x="1714488" y="7167578"/>
            <a:ext cx="714380" cy="714380"/>
          </a:xfrm>
          <a:prstGeom prst="rect">
            <a:avLst/>
          </a:prstGeom>
        </p:spPr>
      </p:pic>
      <p:sp>
        <p:nvSpPr>
          <p:cNvPr id="57" name="Retângulo 56"/>
          <p:cNvSpPr/>
          <p:nvPr/>
        </p:nvSpPr>
        <p:spPr>
          <a:xfrm>
            <a:off x="2214554" y="7225055"/>
            <a:ext cx="1500198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t-BR" sz="1400" b="1" cap="none" spc="0" dirty="0" smtClean="0">
                <a:ln w="12700">
                  <a:noFill/>
                  <a:prstDash val="solid"/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Consumo </a:t>
            </a:r>
          </a:p>
          <a:p>
            <a:r>
              <a:rPr lang="pt-BR" sz="1400" b="1" cap="none" spc="0" dirty="0" smtClean="0">
                <a:ln w="12700">
                  <a:noFill/>
                  <a:prstDash val="solid"/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 bebida alcoólica </a:t>
            </a:r>
            <a:endParaRPr lang="pt-BR" sz="1400" b="1" cap="none" spc="0" dirty="0">
              <a:ln w="12700">
                <a:noFill/>
                <a:prstDash val="solid"/>
              </a:ln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8" name="Imagem 57" descr="fat-icon-22.jpg.png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-20000" contrast="40000"/>
          </a:blip>
          <a:stretch>
            <a:fillRect/>
          </a:stretch>
        </p:blipFill>
        <p:spPr>
          <a:xfrm>
            <a:off x="5286388" y="7239016"/>
            <a:ext cx="539734" cy="539734"/>
          </a:xfrm>
          <a:prstGeom prst="rect">
            <a:avLst/>
          </a:prstGeom>
        </p:spPr>
      </p:pic>
      <p:sp>
        <p:nvSpPr>
          <p:cNvPr id="59" name="Retângulo 58"/>
          <p:cNvSpPr/>
          <p:nvPr/>
        </p:nvSpPr>
        <p:spPr>
          <a:xfrm>
            <a:off x="5500702" y="7359868"/>
            <a:ext cx="1500198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1400" b="1" cap="none" spc="0" dirty="0" smtClean="0">
                <a:ln w="12700">
                  <a:noFill/>
                  <a:prstDash val="solid"/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Obesidade</a:t>
            </a:r>
            <a:endParaRPr lang="pt-BR" sz="1400" b="1" cap="none" spc="0" dirty="0">
              <a:ln w="12700">
                <a:noFill/>
                <a:prstDash val="solid"/>
              </a:ln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Retângulo 61"/>
          <p:cNvSpPr/>
          <p:nvPr/>
        </p:nvSpPr>
        <p:spPr>
          <a:xfrm>
            <a:off x="1714488" y="6881826"/>
            <a:ext cx="71438" cy="14287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3" name="Retângulo 62"/>
          <p:cNvSpPr/>
          <p:nvPr/>
        </p:nvSpPr>
        <p:spPr>
          <a:xfrm>
            <a:off x="3500438" y="6881826"/>
            <a:ext cx="71438" cy="14287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4" name="Retângulo 63"/>
          <p:cNvSpPr/>
          <p:nvPr/>
        </p:nvSpPr>
        <p:spPr>
          <a:xfrm>
            <a:off x="5214950" y="6881826"/>
            <a:ext cx="71438" cy="14287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101177" y="8222630"/>
            <a:ext cx="396134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Fonte: </a:t>
            </a:r>
            <a:r>
              <a:rPr kumimoji="0" lang="pt-BR" sz="900" b="0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Datasus</a:t>
            </a:r>
            <a:r>
              <a:rPr kumimoji="0" lang="pt-BR" sz="9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(2020); Inca (2020; 2019; 2018). Elaboração: </a:t>
            </a:r>
            <a:r>
              <a:rPr kumimoji="0" lang="pt-BR" sz="900" b="0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Coest</a:t>
            </a:r>
            <a:r>
              <a:rPr kumimoji="0" lang="pt-BR" sz="9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/SEI.</a:t>
            </a:r>
            <a:endParaRPr kumimoji="0" lang="pt-BR" sz="9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Retângulo 75"/>
          <p:cNvSpPr/>
          <p:nvPr/>
        </p:nvSpPr>
        <p:spPr>
          <a:xfrm>
            <a:off x="71415" y="4248373"/>
            <a:ext cx="21334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Mortalidade na Bahia</a:t>
            </a:r>
            <a:endParaRPr lang="pt-BR" sz="12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Elipse 76"/>
          <p:cNvSpPr/>
          <p:nvPr/>
        </p:nvSpPr>
        <p:spPr>
          <a:xfrm>
            <a:off x="2432288" y="4320381"/>
            <a:ext cx="900000" cy="9000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8" name="Retângulo 77"/>
          <p:cNvSpPr/>
          <p:nvPr/>
        </p:nvSpPr>
        <p:spPr>
          <a:xfrm>
            <a:off x="2432288" y="4486463"/>
            <a:ext cx="931666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000" b="1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17,1</a:t>
            </a:r>
            <a:endParaRPr lang="pt-BR" sz="3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Retângulo 78"/>
          <p:cNvSpPr/>
          <p:nvPr/>
        </p:nvSpPr>
        <p:spPr>
          <a:xfrm>
            <a:off x="2216264" y="5184477"/>
            <a:ext cx="142876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900" b="1" i="1" cap="none" spc="0" dirty="0" smtClean="0">
                <a:ln w="12700">
                  <a:noFill/>
                  <a:prstDash val="solid"/>
                </a:ln>
                <a:solidFill>
                  <a:srgbClr val="00124F"/>
                </a:solidFill>
                <a:latin typeface="Arial" pitchFamily="34" charset="0"/>
                <a:cs typeface="Arial" pitchFamily="34" charset="0"/>
              </a:rPr>
              <a:t>vítimas a cada 100 mil homens em 2019</a:t>
            </a:r>
            <a:endParaRPr lang="pt-BR" sz="900" b="1" i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124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Elipse 84"/>
          <p:cNvSpPr/>
          <p:nvPr/>
        </p:nvSpPr>
        <p:spPr>
          <a:xfrm>
            <a:off x="64004" y="7200773"/>
            <a:ext cx="648000" cy="6480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6" name="Retângulo 85"/>
          <p:cNvSpPr/>
          <p:nvPr/>
        </p:nvSpPr>
        <p:spPr>
          <a:xfrm>
            <a:off x="476672" y="7121142"/>
            <a:ext cx="129614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1000" b="1" i="1" cap="none" spc="0" dirty="0" smtClean="0">
                <a:ln w="12700">
                  <a:noFill/>
                  <a:prstDash val="solid"/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incidência </a:t>
            </a:r>
          </a:p>
          <a:p>
            <a:pPr algn="ctr"/>
            <a:r>
              <a:rPr lang="pt-BR" sz="1000" b="1" i="1" cap="none" spc="0" dirty="0" smtClean="0">
                <a:ln w="12700">
                  <a:noFill/>
                  <a:prstDash val="solid"/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 a </a:t>
            </a:r>
          </a:p>
          <a:p>
            <a:pPr algn="ctr"/>
            <a:r>
              <a:rPr lang="pt-BR" sz="1000" b="1" i="1" cap="none" spc="0" dirty="0" smtClean="0">
                <a:ln w="12700">
                  <a:noFill/>
                  <a:prstDash val="solid"/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mortalidade aumentam significativamente após os 50 anos</a:t>
            </a:r>
            <a:endParaRPr lang="pt-BR" sz="1000" b="1" i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tângulo 86"/>
          <p:cNvSpPr/>
          <p:nvPr/>
        </p:nvSpPr>
        <p:spPr>
          <a:xfrm>
            <a:off x="116632" y="7304647"/>
            <a:ext cx="61907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000" b="1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50+</a:t>
            </a:r>
            <a:endParaRPr lang="pt-BR" sz="20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73" name="Picture 8" descr="Resultado de imagem para mapa png bahia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904" y="2228729"/>
            <a:ext cx="1764000" cy="17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80" name="Conector reto 79"/>
          <p:cNvCxnSpPr/>
          <p:nvPr/>
        </p:nvCxnSpPr>
        <p:spPr>
          <a:xfrm rot="5400000" flipH="1" flipV="1">
            <a:off x="831242" y="2516497"/>
            <a:ext cx="720000" cy="1588"/>
          </a:xfrm>
          <a:prstGeom prst="line">
            <a:avLst/>
          </a:prstGeom>
          <a:ln>
            <a:solidFill>
              <a:srgbClr val="00124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to 80"/>
          <p:cNvCxnSpPr/>
          <p:nvPr/>
        </p:nvCxnSpPr>
        <p:spPr>
          <a:xfrm rot="10800000">
            <a:off x="1191524" y="2157291"/>
            <a:ext cx="678380" cy="1588"/>
          </a:xfrm>
          <a:prstGeom prst="line">
            <a:avLst/>
          </a:prstGeom>
          <a:ln>
            <a:solidFill>
              <a:srgbClr val="00124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to 81"/>
          <p:cNvCxnSpPr/>
          <p:nvPr/>
        </p:nvCxnSpPr>
        <p:spPr>
          <a:xfrm rot="10800000" flipV="1">
            <a:off x="1548152" y="2871671"/>
            <a:ext cx="321752" cy="1588"/>
          </a:xfrm>
          <a:prstGeom prst="line">
            <a:avLst/>
          </a:prstGeom>
          <a:ln>
            <a:solidFill>
              <a:srgbClr val="00124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to 82"/>
          <p:cNvCxnSpPr>
            <a:endCxn id="101" idx="4"/>
          </p:cNvCxnSpPr>
          <p:nvPr/>
        </p:nvCxnSpPr>
        <p:spPr>
          <a:xfrm rot="16200000" flipV="1">
            <a:off x="1438224" y="3339070"/>
            <a:ext cx="506616" cy="445"/>
          </a:xfrm>
          <a:prstGeom prst="line">
            <a:avLst/>
          </a:prstGeom>
          <a:ln>
            <a:solidFill>
              <a:srgbClr val="00124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to 83"/>
          <p:cNvCxnSpPr/>
          <p:nvPr/>
        </p:nvCxnSpPr>
        <p:spPr>
          <a:xfrm rot="10800000" flipV="1">
            <a:off x="1691756" y="3586051"/>
            <a:ext cx="178148" cy="1588"/>
          </a:xfrm>
          <a:prstGeom prst="line">
            <a:avLst/>
          </a:prstGeom>
          <a:ln>
            <a:solidFill>
              <a:srgbClr val="00124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tângulo 87"/>
          <p:cNvSpPr/>
          <p:nvPr/>
        </p:nvSpPr>
        <p:spPr>
          <a:xfrm>
            <a:off x="1798466" y="2014415"/>
            <a:ext cx="321471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b="1" dirty="0" smtClean="0">
                <a:solidFill>
                  <a:srgbClr val="00124F"/>
                </a:solidFill>
                <a:latin typeface="Arial" pitchFamily="34" charset="0"/>
                <a:cs typeface="Arial" pitchFamily="34" charset="0"/>
              </a:rPr>
              <a:t>Brasil</a:t>
            </a:r>
            <a:endParaRPr lang="pt-BR" sz="1400" b="1" dirty="0">
              <a:solidFill>
                <a:srgbClr val="00124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tângulo 88"/>
          <p:cNvSpPr/>
          <p:nvPr/>
        </p:nvSpPr>
        <p:spPr>
          <a:xfrm>
            <a:off x="1798466" y="2206704"/>
            <a:ext cx="321471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b="1" dirty="0" smtClean="0">
                <a:solidFill>
                  <a:srgbClr val="4472D8"/>
                </a:solidFill>
                <a:latin typeface="Arial" pitchFamily="34" charset="0"/>
                <a:cs typeface="Arial" pitchFamily="34" charset="0"/>
              </a:rPr>
              <a:t>65.840 </a:t>
            </a:r>
            <a:r>
              <a:rPr lang="pt-BR" sz="1000" b="1" dirty="0" smtClean="0">
                <a:solidFill>
                  <a:srgbClr val="4472D8"/>
                </a:solidFill>
                <a:latin typeface="Arial" pitchFamily="34" charset="0"/>
                <a:cs typeface="Arial" pitchFamily="34" charset="0"/>
              </a:rPr>
              <a:t>novos casos</a:t>
            </a:r>
            <a:endParaRPr lang="pt-BR" sz="1000" b="1" dirty="0">
              <a:solidFill>
                <a:srgbClr val="4472D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Retângulo 89"/>
          <p:cNvSpPr/>
          <p:nvPr/>
        </p:nvSpPr>
        <p:spPr>
          <a:xfrm>
            <a:off x="1798466" y="2380358"/>
            <a:ext cx="321471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b="1" dirty="0" smtClean="0">
                <a:solidFill>
                  <a:srgbClr val="4472D8"/>
                </a:solidFill>
                <a:latin typeface="Arial" pitchFamily="34" charset="0"/>
                <a:cs typeface="Arial" pitchFamily="34" charset="0"/>
              </a:rPr>
              <a:t>63,0 / </a:t>
            </a:r>
            <a:r>
              <a:rPr lang="pt-BR" sz="1000" b="1" dirty="0" smtClean="0">
                <a:solidFill>
                  <a:srgbClr val="4472D8"/>
                </a:solidFill>
                <a:latin typeface="Arial" pitchFamily="34" charset="0"/>
                <a:cs typeface="Arial" pitchFamily="34" charset="0"/>
              </a:rPr>
              <a:t>100 mil</a:t>
            </a:r>
            <a:endParaRPr lang="pt-BR" sz="1000" b="1" dirty="0">
              <a:solidFill>
                <a:srgbClr val="4472D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Retângulo 91"/>
          <p:cNvSpPr/>
          <p:nvPr/>
        </p:nvSpPr>
        <p:spPr>
          <a:xfrm>
            <a:off x="1798466" y="2728795"/>
            <a:ext cx="321471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b="1" dirty="0" smtClean="0">
                <a:solidFill>
                  <a:srgbClr val="00124F"/>
                </a:solidFill>
                <a:latin typeface="Arial" pitchFamily="34" charset="0"/>
                <a:cs typeface="Arial" pitchFamily="34" charset="0"/>
              </a:rPr>
              <a:t>Bahia</a:t>
            </a:r>
            <a:endParaRPr lang="pt-BR" sz="1400" b="1" dirty="0">
              <a:solidFill>
                <a:srgbClr val="00124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Retângulo 92"/>
          <p:cNvSpPr/>
          <p:nvPr/>
        </p:nvSpPr>
        <p:spPr>
          <a:xfrm>
            <a:off x="1798466" y="2921084"/>
            <a:ext cx="321471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b="1" dirty="0" smtClean="0">
                <a:solidFill>
                  <a:srgbClr val="4472D8"/>
                </a:solidFill>
                <a:latin typeface="Arial" pitchFamily="34" charset="0"/>
                <a:cs typeface="Arial" pitchFamily="34" charset="0"/>
              </a:rPr>
              <a:t>6.130 </a:t>
            </a:r>
            <a:r>
              <a:rPr lang="pt-BR" sz="1000" b="1" dirty="0" smtClean="0">
                <a:solidFill>
                  <a:srgbClr val="4472D8"/>
                </a:solidFill>
                <a:latin typeface="Arial" pitchFamily="34" charset="0"/>
                <a:cs typeface="Arial" pitchFamily="34" charset="0"/>
              </a:rPr>
              <a:t>novos casos</a:t>
            </a:r>
            <a:endParaRPr lang="pt-BR" sz="1000" b="1" dirty="0">
              <a:solidFill>
                <a:srgbClr val="4472D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Retângulo 93"/>
          <p:cNvSpPr/>
          <p:nvPr/>
        </p:nvSpPr>
        <p:spPr>
          <a:xfrm>
            <a:off x="1798466" y="3094738"/>
            <a:ext cx="321471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b="1" dirty="0" smtClean="0">
                <a:solidFill>
                  <a:srgbClr val="4472D8"/>
                </a:solidFill>
                <a:latin typeface="Arial" pitchFamily="34" charset="0"/>
                <a:cs typeface="Arial" pitchFamily="34" charset="0"/>
              </a:rPr>
              <a:t>80,4 / </a:t>
            </a:r>
            <a:r>
              <a:rPr lang="pt-BR" sz="1000" b="1" dirty="0" smtClean="0">
                <a:solidFill>
                  <a:srgbClr val="4472D8"/>
                </a:solidFill>
                <a:latin typeface="Arial" pitchFamily="34" charset="0"/>
                <a:cs typeface="Arial" pitchFamily="34" charset="0"/>
              </a:rPr>
              <a:t>100 mil</a:t>
            </a:r>
            <a:endParaRPr lang="pt-BR" sz="1000" b="1" dirty="0">
              <a:solidFill>
                <a:srgbClr val="4472D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Retângulo 94"/>
          <p:cNvSpPr/>
          <p:nvPr/>
        </p:nvSpPr>
        <p:spPr>
          <a:xfrm>
            <a:off x="1798466" y="3443969"/>
            <a:ext cx="321471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b="1" dirty="0" smtClean="0">
                <a:solidFill>
                  <a:srgbClr val="00124F"/>
                </a:solidFill>
                <a:latin typeface="Arial" pitchFamily="34" charset="0"/>
                <a:cs typeface="Arial" pitchFamily="34" charset="0"/>
              </a:rPr>
              <a:t>Salvador</a:t>
            </a:r>
            <a:endParaRPr lang="pt-BR" sz="1400" b="1" dirty="0">
              <a:solidFill>
                <a:srgbClr val="00124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Retângulo 95"/>
          <p:cNvSpPr/>
          <p:nvPr/>
        </p:nvSpPr>
        <p:spPr>
          <a:xfrm>
            <a:off x="1798466" y="3636258"/>
            <a:ext cx="321471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b="1" dirty="0" smtClean="0">
                <a:solidFill>
                  <a:srgbClr val="4472D8"/>
                </a:solidFill>
                <a:latin typeface="Arial" pitchFamily="34" charset="0"/>
                <a:cs typeface="Arial" pitchFamily="34" charset="0"/>
              </a:rPr>
              <a:t>1.090 </a:t>
            </a:r>
            <a:r>
              <a:rPr lang="pt-BR" sz="1000" b="1" dirty="0" smtClean="0">
                <a:solidFill>
                  <a:srgbClr val="4472D8"/>
                </a:solidFill>
                <a:latin typeface="Arial" pitchFamily="34" charset="0"/>
                <a:cs typeface="Arial" pitchFamily="34" charset="0"/>
              </a:rPr>
              <a:t>novos casos</a:t>
            </a:r>
            <a:endParaRPr lang="pt-BR" sz="1000" b="1" dirty="0">
              <a:solidFill>
                <a:srgbClr val="4472D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Retângulo 96"/>
          <p:cNvSpPr/>
          <p:nvPr/>
        </p:nvSpPr>
        <p:spPr>
          <a:xfrm>
            <a:off x="1798466" y="3809912"/>
            <a:ext cx="321471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b="1" dirty="0" smtClean="0">
                <a:solidFill>
                  <a:srgbClr val="4472D8"/>
                </a:solidFill>
                <a:latin typeface="Arial" pitchFamily="34" charset="0"/>
                <a:cs typeface="Arial" pitchFamily="34" charset="0"/>
              </a:rPr>
              <a:t>78,8 / </a:t>
            </a:r>
            <a:r>
              <a:rPr lang="pt-BR" sz="1000" b="1" dirty="0" smtClean="0">
                <a:solidFill>
                  <a:srgbClr val="4472D8"/>
                </a:solidFill>
                <a:latin typeface="Arial" pitchFamily="34" charset="0"/>
                <a:cs typeface="Arial" pitchFamily="34" charset="0"/>
              </a:rPr>
              <a:t>100 mil</a:t>
            </a:r>
            <a:endParaRPr lang="pt-BR" sz="1000" b="1" dirty="0">
              <a:solidFill>
                <a:srgbClr val="4472D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Elipse 97"/>
          <p:cNvSpPr/>
          <p:nvPr/>
        </p:nvSpPr>
        <p:spPr>
          <a:xfrm>
            <a:off x="1512714" y="3014547"/>
            <a:ext cx="71438" cy="71438"/>
          </a:xfrm>
          <a:prstGeom prst="ellipse">
            <a:avLst/>
          </a:prstGeom>
          <a:solidFill>
            <a:srgbClr val="0012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9" name="Elipse 98"/>
          <p:cNvSpPr/>
          <p:nvPr/>
        </p:nvSpPr>
        <p:spPr>
          <a:xfrm>
            <a:off x="1155523" y="2871671"/>
            <a:ext cx="71438" cy="71438"/>
          </a:xfrm>
          <a:prstGeom prst="ellipse">
            <a:avLst/>
          </a:prstGeom>
          <a:solidFill>
            <a:srgbClr val="00124F"/>
          </a:solidFill>
          <a:ln>
            <a:solidFill>
              <a:srgbClr val="0012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0" name="Conector reto 99"/>
          <p:cNvCxnSpPr/>
          <p:nvPr/>
        </p:nvCxnSpPr>
        <p:spPr>
          <a:xfrm rot="16200000" flipV="1">
            <a:off x="1459838" y="2960877"/>
            <a:ext cx="180000" cy="1589"/>
          </a:xfrm>
          <a:prstGeom prst="line">
            <a:avLst/>
          </a:prstGeom>
          <a:ln>
            <a:solidFill>
              <a:srgbClr val="00124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Elipse 100"/>
          <p:cNvSpPr/>
          <p:nvPr/>
        </p:nvSpPr>
        <p:spPr>
          <a:xfrm>
            <a:off x="1655590" y="3014547"/>
            <a:ext cx="71438" cy="71438"/>
          </a:xfrm>
          <a:prstGeom prst="ellipse">
            <a:avLst/>
          </a:prstGeom>
          <a:solidFill>
            <a:srgbClr val="0012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2" name="Conector reto 101"/>
          <p:cNvCxnSpPr/>
          <p:nvPr/>
        </p:nvCxnSpPr>
        <p:spPr>
          <a:xfrm rot="10800000">
            <a:off x="3537352" y="3240261"/>
            <a:ext cx="3060000" cy="1588"/>
          </a:xfrm>
          <a:prstGeom prst="line">
            <a:avLst/>
          </a:prstGeom>
          <a:ln>
            <a:solidFill>
              <a:srgbClr val="00124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tângulo 102"/>
          <p:cNvSpPr/>
          <p:nvPr/>
        </p:nvSpPr>
        <p:spPr>
          <a:xfrm>
            <a:off x="3456384" y="3293685"/>
            <a:ext cx="2348880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t-BR" sz="1400" b="1" i="1" dirty="0" smtClean="0">
                <a:ln w="12700">
                  <a:noFill/>
                  <a:prstDash val="solid"/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 Nordeste tem o maior risco relacionado ao câncer de próstata</a:t>
            </a:r>
            <a:endParaRPr lang="pt-BR" sz="1400" b="1" i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Retângulo 103"/>
          <p:cNvSpPr/>
          <p:nvPr/>
        </p:nvSpPr>
        <p:spPr>
          <a:xfrm>
            <a:off x="5609328" y="3324463"/>
            <a:ext cx="1132040" cy="67710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800" b="1" cap="none" spc="0" dirty="0" smtClean="0">
                <a:ln w="12700">
                  <a:noFill/>
                  <a:prstDash val="solid"/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72,4</a:t>
            </a:r>
            <a:endParaRPr lang="pt-BR" sz="38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Retângulo 104"/>
          <p:cNvSpPr/>
          <p:nvPr/>
        </p:nvSpPr>
        <p:spPr>
          <a:xfrm>
            <a:off x="3717032" y="4364513"/>
            <a:ext cx="1296144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1100" b="1" i="1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Câncer de Próstata é o tipo de neoplasia que mais vitima homens na Bahia</a:t>
            </a:r>
            <a:endParaRPr lang="pt-BR" sz="1100" b="1" i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968710" y="4176365"/>
            <a:ext cx="1916674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7" name="Retângulo 106"/>
          <p:cNvSpPr/>
          <p:nvPr/>
        </p:nvSpPr>
        <p:spPr>
          <a:xfrm>
            <a:off x="5589240" y="4608413"/>
            <a:ext cx="657551" cy="2923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1300" b="1" cap="none" spc="0" dirty="0" smtClean="0">
                <a:ln w="12700">
                  <a:noFill/>
                  <a:prstDash val="solid"/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18,9%</a:t>
            </a:r>
            <a:endParaRPr lang="pt-BR" sz="1300" b="1" cap="none" spc="0" dirty="0">
              <a:ln w="12700">
                <a:noFill/>
                <a:prstDash val="solid"/>
              </a:ln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6" name="Imagem 105" descr="Marca-SEI-Versões-SEPLAN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725144" y="359941"/>
            <a:ext cx="2080964" cy="2871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181</Words>
  <Application>Microsoft Office PowerPoint</Application>
  <PresentationFormat>Personalizar</PresentationFormat>
  <Paragraphs>38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jadsonsantana</dc:creator>
  <cp:lastModifiedBy>julio</cp:lastModifiedBy>
  <cp:revision>24</cp:revision>
  <dcterms:created xsi:type="dcterms:W3CDTF">2019-11-20T14:43:41Z</dcterms:created>
  <dcterms:modified xsi:type="dcterms:W3CDTF">2020-11-05T15:39:43Z</dcterms:modified>
</cp:coreProperties>
</file>