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60" r:id="rId2"/>
    <p:sldId id="258" r:id="rId3"/>
    <p:sldId id="262" r:id="rId4"/>
    <p:sldId id="366" r:id="rId5"/>
    <p:sldId id="263" r:id="rId6"/>
    <p:sldId id="334" r:id="rId7"/>
    <p:sldId id="336" r:id="rId8"/>
    <p:sldId id="333" r:id="rId9"/>
    <p:sldId id="377" r:id="rId10"/>
    <p:sldId id="337" r:id="rId11"/>
    <p:sldId id="339" r:id="rId12"/>
    <p:sldId id="338" r:id="rId13"/>
    <p:sldId id="341" r:id="rId14"/>
    <p:sldId id="340" r:id="rId15"/>
    <p:sldId id="343" r:id="rId16"/>
    <p:sldId id="342" r:id="rId17"/>
    <p:sldId id="345" r:id="rId18"/>
    <p:sldId id="344" r:id="rId19"/>
    <p:sldId id="347" r:id="rId20"/>
    <p:sldId id="346" r:id="rId21"/>
    <p:sldId id="349" r:id="rId22"/>
    <p:sldId id="348" r:id="rId23"/>
    <p:sldId id="367" r:id="rId24"/>
    <p:sldId id="351" r:id="rId25"/>
    <p:sldId id="352" r:id="rId26"/>
    <p:sldId id="368" r:id="rId27"/>
    <p:sldId id="353" r:id="rId28"/>
    <p:sldId id="372" r:id="rId29"/>
    <p:sldId id="371" r:id="rId30"/>
    <p:sldId id="373" r:id="rId31"/>
    <p:sldId id="375" r:id="rId32"/>
    <p:sldId id="376" r:id="rId33"/>
    <p:sldId id="369" r:id="rId34"/>
    <p:sldId id="354" r:id="rId35"/>
    <p:sldId id="356" r:id="rId36"/>
    <p:sldId id="357" r:id="rId37"/>
    <p:sldId id="370" r:id="rId38"/>
    <p:sldId id="358" r:id="rId39"/>
    <p:sldId id="359" r:id="rId40"/>
    <p:sldId id="362" r:id="rId41"/>
    <p:sldId id="360" r:id="rId42"/>
    <p:sldId id="361" r:id="rId43"/>
    <p:sldId id="363" r:id="rId44"/>
    <p:sldId id="364" r:id="rId45"/>
    <p:sldId id="365" r:id="rId46"/>
    <p:sldId id="288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3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96AD7-6243-435A-8BE5-3C77ED09F238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E527-F5E7-47E3-913E-95F9E498F72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9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4F18-A44A-4A13-8002-AB375A842321}" type="datetimeFigureOut">
              <a:rPr lang="pt-BR" smtClean="0"/>
              <a:pPr/>
              <a:t>15/12/2021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4E0A-DA60-4ECF-9AE7-8D1F9EC180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0"/>
            <a:ext cx="9144000" cy="623731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5" name="Retângulo 14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6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7" name="Retângulo 16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" name="Triângulo isósceles 17"/>
          <p:cNvSpPr/>
          <p:nvPr/>
        </p:nvSpPr>
        <p:spPr>
          <a:xfrm flipH="1" flipV="1">
            <a:off x="7524328" y="188640"/>
            <a:ext cx="1619672" cy="1296144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tângulo 28"/>
          <p:cNvSpPr/>
          <p:nvPr/>
        </p:nvSpPr>
        <p:spPr>
          <a:xfrm>
            <a:off x="1763688" y="2557353"/>
            <a:ext cx="5580112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</a:t>
            </a:r>
            <a:endParaRPr lang="pt-BR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2555776" y="3284984"/>
            <a:ext cx="396044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 / 2019</a:t>
            </a:r>
            <a:endParaRPr lang="pt-BR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195736" y="4027130"/>
            <a:ext cx="468052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Principais resultados</a:t>
            </a:r>
            <a:endParaRPr lang="pt-BR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termos de PIB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87624" y="3429000"/>
            <a:ext cx="209922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491880" y="3356992"/>
            <a:ext cx="75736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8,9%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87624" y="4005064"/>
            <a:ext cx="209922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563889" y="3969580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259632" y="4653136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635896" y="4581128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187624" y="5157192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635896" y="5167834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87624" y="2852936"/>
            <a:ext cx="2088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419873" y="2780928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21,8%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03648" y="2780928"/>
            <a:ext cx="1906935" cy="31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14,9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259632" y="4581128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Vitória da Conquista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 R$ bilhões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436096" y="3429000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7884369" y="3367634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436096" y="4005064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7884369" y="3966761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436096" y="4653136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7956377" y="4565888"/>
            <a:ext cx="6480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436096" y="5229200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7956377" y="5165015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508104" y="2780928"/>
            <a:ext cx="192048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7884369" y="2768507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580112" y="3356992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5,5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4,7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6,6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na Agropecuária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87624" y="3429000"/>
            <a:ext cx="209922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635897" y="3370453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9,5%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87624" y="4005064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635896" y="3969580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87624" y="4581128"/>
            <a:ext cx="2243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635897" y="4568707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331640" y="5229200"/>
            <a:ext cx="2027216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635896" y="5167834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259632" y="2780928"/>
            <a:ext cx="188320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635897" y="2771326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13,0%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Desidério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259632" y="3429000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Formosa do Rio Preto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1.068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259632" y="4581128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918,1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Correntina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920,8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2.482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1.814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 R$ milhões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580112" y="3429000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028385" y="3367634"/>
            <a:ext cx="6480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580112" y="4005064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028385" y="3966761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2,4%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508104" y="4581128"/>
            <a:ext cx="213650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028384" y="4565888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508104" y="5229200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028385" y="5165015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508104" y="2780928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028385" y="2768507"/>
            <a:ext cx="6480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Rio Real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Riachão das Neves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Jaborandi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454,0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Juazeiro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214,3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Mucugê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206,3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522,0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594,0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na Agropecuária da Bahia em 2018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48,2%</a:t>
            </a:r>
            <a:endParaRPr lang="pt-BR" sz="3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51,8%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844824"/>
            <a:ext cx="6012896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na Agropecuária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15616" y="3429000"/>
            <a:ext cx="260328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779913" y="3370453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6,8%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87624" y="4005064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779912" y="3969580"/>
            <a:ext cx="64807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04624" y="4598405"/>
            <a:ext cx="253127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779912" y="4606969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4,2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104625" y="5214808"/>
            <a:ext cx="253127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779912" y="5167834"/>
            <a:ext cx="6480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87624" y="2780928"/>
            <a:ext cx="253127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779913" y="2771326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9,0%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Desidério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Formosa do Rio Preto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861,3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0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734,8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Correntina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615,8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1.575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1.184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 R$ milhões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508104" y="3429000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100393" y="3367634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508104" y="4005064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100393" y="3966761"/>
            <a:ext cx="64807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580112" y="4653136"/>
            <a:ext cx="213650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100392" y="4565888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580112" y="5229200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100392" y="5165015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508104" y="2780928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100393" y="2768507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Rio Real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Riachão das Neves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Jaborandi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361,8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Juazeiro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280,7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Mucugê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268,8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548,5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432,1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na Agropecuária da Bahia em 2019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39,2%</a:t>
            </a:r>
            <a:endParaRPr lang="pt-BR" sz="30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60,8%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7456" y="1916832"/>
            <a:ext cx="6012896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na Indústria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04625" y="3417427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707904" y="3370453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12,8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04625" y="4016554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707904" y="3969579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7,5%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04625" y="4615681"/>
            <a:ext cx="253127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707905" y="4568707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104625" y="5214808"/>
            <a:ext cx="253127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779913" y="5167834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04625" y="2818300"/>
            <a:ext cx="2243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707904" y="2771326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17,4%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2194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0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Paulo Afonso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1,9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6,9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 R$ bilhões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508104" y="3429000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100393" y="3367634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508104" y="4005064"/>
            <a:ext cx="199248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100392" y="3966761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387823" y="4612862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172401" y="4565888"/>
            <a:ext cx="648072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387823" y="5211989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172400" y="5165015"/>
            <a:ext cx="648073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508104" y="2780928"/>
            <a:ext cx="184847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100392" y="2768507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Dias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d`Ávila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652120" y="335699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1,3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Estatística92019).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na Indústria da Bahia em 2018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58,3%</a:t>
            </a:r>
            <a:endParaRPr lang="pt-BR" sz="30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41,7%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3776" y="1844824"/>
            <a:ext cx="6004568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 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na Indústria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04625" y="3417427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635897" y="3370453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12,0%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04625" y="4016554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635896" y="3969580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8,0%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04625" y="4615681"/>
            <a:ext cx="2243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635896" y="4568707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4,4%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104625" y="5214808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707904" y="5167834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04625" y="2818300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635897" y="2771326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18,8%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2050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4,5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0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Paulo Afonso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10,6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6,7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 R$ bilhões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387823" y="3414608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028385" y="3367634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387823" y="4013735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028385" y="3966761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387823" y="4612862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028385" y="4565888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387823" y="5211989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028385" y="5165015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387823" y="2815481"/>
            <a:ext cx="213650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028385" y="2768506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Dias D’Ávila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na Indústria da Bahia em 2019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60,6%</a:t>
            </a:r>
            <a:endParaRPr lang="pt-BR" sz="30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39,4%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30824"/>
            <a:ext cx="6004568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nos Serviços e Comércio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259632" y="3429000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707904" y="3370453"/>
            <a:ext cx="82936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04624" y="3971933"/>
            <a:ext cx="2387256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707904" y="3969580"/>
            <a:ext cx="82936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4,6%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04625" y="4615681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707904" y="4568707"/>
            <a:ext cx="82936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104625" y="5214808"/>
            <a:ext cx="253127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707904" y="5167834"/>
            <a:ext cx="82936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87624" y="2852936"/>
            <a:ext cx="2387256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707904" y="2791650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27,2%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0364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     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331640" y="3429000"/>
            <a:ext cx="213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  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2122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0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Vitória da Conquista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 R$ bilhões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387823" y="3421804"/>
            <a:ext cx="249654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100393" y="3367634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387823" y="4013735"/>
            <a:ext cx="249654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100392" y="3966761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387823" y="4632999"/>
            <a:ext cx="242453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100392" y="4565888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387823" y="5211989"/>
            <a:ext cx="256855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100392" y="5165015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387823" y="2807569"/>
            <a:ext cx="256855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028384" y="2768507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724128" y="34290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Itabuna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Juazeiro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2,6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3,3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35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36" name="Retângulo 35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7" name="Triângulo isósceles 36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40" name="Triângulo isósceles 39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" name="Imagem 40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42" name="Retângulo 41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Espaço Reservado para Conteúdo 1"/>
          <p:cNvSpPr txBox="1">
            <a:spLocks/>
          </p:cNvSpPr>
          <p:nvPr/>
        </p:nvSpPr>
        <p:spPr>
          <a:xfrm>
            <a:off x="0" y="1193822"/>
            <a:ext cx="8964080" cy="494982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Governo do Estado da Bahia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Rui Costa dos Santos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Secretaria do Planejamento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t-BR" sz="3600" dirty="0" smtClean="0">
                <a:solidFill>
                  <a:srgbClr val="002060"/>
                </a:solidFill>
              </a:rPr>
              <a:t> João Felipe de Souza Leão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Superintendência de Estudos Econômicos e Sociais da Bahia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Jorgete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Oliveira Gomes da Costa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CRÉDITOS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t-BR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Diretoria de Indicadores e Estatísticas – </a:t>
            </a:r>
            <a:r>
              <a:rPr kumimoji="0" lang="pt-B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Distat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Armando Affonso Castro Neto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Equipe Técnica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João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Paulo Caetano (Coordenador </a:t>
            </a:r>
            <a:r>
              <a:rPr kumimoji="0" lang="pt-BR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Coref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200" baseline="0" dirty="0" smtClean="0">
                <a:solidFill>
                  <a:srgbClr val="002060"/>
                </a:solidFill>
              </a:rPr>
              <a:t>Karina</a:t>
            </a:r>
            <a:r>
              <a:rPr lang="pt-BR" sz="3200" dirty="0" smtClean="0">
                <a:solidFill>
                  <a:srgbClr val="002060"/>
                </a:solidFill>
              </a:rPr>
              <a:t> </a:t>
            </a:r>
            <a:r>
              <a:rPr lang="pt-BR" sz="3200" smtClean="0">
                <a:solidFill>
                  <a:srgbClr val="002060"/>
                </a:solidFill>
              </a:rPr>
              <a:t>Mª das </a:t>
            </a:r>
            <a:r>
              <a:rPr lang="pt-BR" sz="3200" dirty="0" smtClean="0">
                <a:solidFill>
                  <a:srgbClr val="002060"/>
                </a:solidFill>
              </a:rPr>
              <a:t>Graças Carneiro da Silva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Simone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BR" sz="3200" dirty="0" smtClean="0">
                <a:solidFill>
                  <a:srgbClr val="002060"/>
                </a:solidFill>
              </a:rPr>
              <a:t>Borges Medeiros Pereira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nos Serviços e Comércio da Bahia em 2018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51,3%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48,7%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30824"/>
            <a:ext cx="6012896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nos Serviços e Comércio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1187624" y="3392996"/>
            <a:ext cx="2160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3635896" y="3370453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187624" y="4005064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635896" y="3969580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187624" y="4581128"/>
            <a:ext cx="2243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3635896" y="4568707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259632" y="5229200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3635896" y="5167834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2,4%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115616" y="2852936"/>
            <a:ext cx="2171232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3635897" y="2771326"/>
            <a:ext cx="8640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26,5%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212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Vitória da Conquista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5,3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</a:p>
        </p:txBody>
      </p:sp>
      <p:sp>
        <p:nvSpPr>
          <p:cNvPr id="111" name="CaixaDeTexto 110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 R$ bilhões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436096" y="3429000"/>
            <a:ext cx="235252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028384" y="3367633"/>
            <a:ext cx="72008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387823" y="4013735"/>
            <a:ext cx="235252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028385" y="3966760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387823" y="4612862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028384" y="4565887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387823" y="5211989"/>
            <a:ext cx="2280521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028385" y="5165015"/>
            <a:ext cx="72007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436096" y="2780928"/>
            <a:ext cx="249654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028385" y="2768507"/>
            <a:ext cx="72008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1,8%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580112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580112" y="3356992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Itabuna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Juazeiro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2,9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2,9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nos Serviços e Comércio da Bahia em 2019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50,8%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49,2%</a:t>
            </a:r>
            <a:endParaRPr lang="pt-BR" sz="30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1291" y="1830824"/>
            <a:ext cx="5673037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763688" y="2564904"/>
            <a:ext cx="5904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Municípios destaques no PIB per capita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31912" y="2455728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92019).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65" name="Divisa 64"/>
          <p:cNvSpPr/>
          <p:nvPr/>
        </p:nvSpPr>
        <p:spPr>
          <a:xfrm>
            <a:off x="1475976" y="3359730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1260000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475656" y="3958857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475976" y="4557984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475656" y="5157111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475656" y="2760603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752610" y="2783747"/>
            <a:ext cx="253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763688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Desidério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763688" y="3988138"/>
            <a:ext cx="269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Formosa do Rio Preto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360808" y="3957361"/>
            <a:ext cx="1042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106.477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763688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467544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81.137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763688" y="5160011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Jaborandi</a:t>
            </a:r>
            <a:endParaRPr lang="pt-B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493747" y="5170774"/>
            <a:ext cx="90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78.337</a:t>
            </a: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126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1260000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1098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225.334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360808" y="3350519"/>
            <a:ext cx="1042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109.840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 R$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796456" y="3356911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796456" y="3956038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796136" y="4555165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796136" y="5154292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796456" y="2757784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6228184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6228184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6228184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Cairu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716016" y="395454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63.029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6217106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731030" y="4552346"/>
            <a:ext cx="92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50.364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6217106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Mucugê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716016" y="5167955"/>
            <a:ext cx="947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37.243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732634" y="2780928"/>
            <a:ext cx="919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72.976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716016" y="33477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68.298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PIB per capita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65" name="Divisa 64"/>
          <p:cNvSpPr/>
          <p:nvPr/>
        </p:nvSpPr>
        <p:spPr>
          <a:xfrm>
            <a:off x="1475976" y="3359730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9" name="Pentágono 88"/>
          <p:cNvSpPr/>
          <p:nvPr/>
        </p:nvSpPr>
        <p:spPr>
          <a:xfrm>
            <a:off x="323529" y="3961797"/>
            <a:ext cx="1260000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1475656" y="3958857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2" name="Pentágono 91"/>
          <p:cNvSpPr/>
          <p:nvPr/>
        </p:nvSpPr>
        <p:spPr>
          <a:xfrm>
            <a:off x="323529" y="4560924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1475976" y="4557984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5" name="Pentágono 94"/>
          <p:cNvSpPr/>
          <p:nvPr/>
        </p:nvSpPr>
        <p:spPr>
          <a:xfrm>
            <a:off x="323529" y="5160051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1475656" y="5157111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1475656" y="2760603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9" name="Retângulo 98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ixaDeTexto 100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752610" y="2783747"/>
            <a:ext cx="253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763688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763688" y="3988138"/>
            <a:ext cx="269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>
            <a:off x="504824" y="3957361"/>
            <a:ext cx="1042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87.735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763688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Desidério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467544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76.950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763688" y="5160011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Formosa do Rio Preto</a:t>
            </a:r>
          </a:p>
        </p:txBody>
      </p:sp>
      <p:sp>
        <p:nvSpPr>
          <p:cNvPr id="111" name="CaixaDeTexto 110"/>
          <p:cNvSpPr txBox="1"/>
          <p:nvPr/>
        </p:nvSpPr>
        <p:spPr>
          <a:xfrm>
            <a:off x="493747" y="5170774"/>
            <a:ext cx="90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72.380</a:t>
            </a:r>
          </a:p>
        </p:txBody>
      </p:sp>
      <p:sp>
        <p:nvSpPr>
          <p:cNvPr id="113" name="Pentágono 112"/>
          <p:cNvSpPr/>
          <p:nvPr/>
        </p:nvSpPr>
        <p:spPr>
          <a:xfrm>
            <a:off x="323528" y="3356911"/>
            <a:ext cx="1260000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4" name="Pentágono 113"/>
          <p:cNvSpPr/>
          <p:nvPr/>
        </p:nvSpPr>
        <p:spPr>
          <a:xfrm>
            <a:off x="323528" y="2757784"/>
            <a:ext cx="1260000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377426" y="2783747"/>
            <a:ext cx="1098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210.629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aixaDeTexto 115"/>
          <p:cNvSpPr txBox="1"/>
          <p:nvPr/>
        </p:nvSpPr>
        <p:spPr>
          <a:xfrm>
            <a:off x="504825" y="3350519"/>
            <a:ext cx="1042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88.567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 R$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796456" y="3356911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9" name="Retângulo 118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0" name="Pentágono 119"/>
          <p:cNvSpPr/>
          <p:nvPr/>
        </p:nvSpPr>
        <p:spPr>
          <a:xfrm>
            <a:off x="4606728" y="3958978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796456" y="3956038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2" name="Retângulo 121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3" name="Pentágono 122"/>
          <p:cNvSpPr/>
          <p:nvPr/>
        </p:nvSpPr>
        <p:spPr>
          <a:xfrm>
            <a:off x="4606728" y="4558105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796136" y="4555165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5" name="Retângulo 124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6" name="Pentágono 125"/>
          <p:cNvSpPr/>
          <p:nvPr/>
        </p:nvSpPr>
        <p:spPr>
          <a:xfrm>
            <a:off x="4606728" y="5157232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796136" y="5154292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796456" y="2757784"/>
            <a:ext cx="2880000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1" name="CaixaDeTexto 130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CaixaDeTexto 131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6228184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6228184" y="3356992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Jaborandi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6228184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Cairu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4716016" y="395454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58.269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6217106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4731030" y="4552346"/>
            <a:ext cx="92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53.759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6217106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Mucugê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4716016" y="5167955"/>
            <a:ext cx="947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48.368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entágono 140"/>
          <p:cNvSpPr/>
          <p:nvPr/>
        </p:nvSpPr>
        <p:spPr>
          <a:xfrm>
            <a:off x="4606727" y="3354092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2" name="Pentágono 141"/>
          <p:cNvSpPr/>
          <p:nvPr/>
        </p:nvSpPr>
        <p:spPr>
          <a:xfrm>
            <a:off x="4606727" y="2754965"/>
            <a:ext cx="1260000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3" name="CaixaDeTexto 142"/>
          <p:cNvSpPr txBox="1"/>
          <p:nvPr/>
        </p:nvSpPr>
        <p:spPr>
          <a:xfrm>
            <a:off x="4732634" y="2780928"/>
            <a:ext cx="919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69.761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aixaDeTexto 143"/>
          <p:cNvSpPr txBox="1"/>
          <p:nvPr/>
        </p:nvSpPr>
        <p:spPr>
          <a:xfrm>
            <a:off x="4716016" y="33477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69.136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PIB per capita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619672" y="2636912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Municípios destaques em variação nominal do PIB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51520" y="2455728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Variação nominal (%) 2019 /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variação nominal do PIB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Mutuípe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Adustina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Itagibá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50,9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jingue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36,7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CaixaDeTexto 206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30,6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54,9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Muquém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 São Francisco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Ibicoara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Itamari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27,4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Mucugê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27,3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Iraquara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25,8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29,6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28,5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CaixaDeTexto 238"/>
          <p:cNvSpPr txBox="1"/>
          <p:nvPr/>
        </p:nvSpPr>
        <p:spPr>
          <a:xfrm>
            <a:off x="2832730" y="2822739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Saúde mercantil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0" name="CaixaDeTexto 239"/>
          <p:cNvSpPr txBox="1"/>
          <p:nvPr/>
        </p:nvSpPr>
        <p:spPr>
          <a:xfrm>
            <a:off x="2843808" y="3398803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Milho e feijão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1" name="CaixaDeTexto 240"/>
          <p:cNvSpPr txBox="1"/>
          <p:nvPr/>
        </p:nvSpPr>
        <p:spPr>
          <a:xfrm>
            <a:off x="2843808" y="4005064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Mineração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2843808" y="4581128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Milho e feijão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2843808" y="5117122"/>
            <a:ext cx="1667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Indústria de eletrodomésticos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4" name="CaixaDeTexto 243"/>
          <p:cNvSpPr txBox="1"/>
          <p:nvPr/>
        </p:nvSpPr>
        <p:spPr>
          <a:xfrm>
            <a:off x="7596336" y="2708921"/>
            <a:ext cx="123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Usina sucroalcooleira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5" name="CaixaDeTexto 244"/>
          <p:cNvSpPr txBox="1"/>
          <p:nvPr/>
        </p:nvSpPr>
        <p:spPr>
          <a:xfrm>
            <a:off x="7884368" y="3316922"/>
            <a:ext cx="94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Educação privada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7884368" y="3933056"/>
            <a:ext cx="94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Comércio geral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7" name="CaixaDeTexto 246"/>
          <p:cNvSpPr txBox="1"/>
          <p:nvPr/>
        </p:nvSpPr>
        <p:spPr>
          <a:xfrm>
            <a:off x="7884368" y="4541058"/>
            <a:ext cx="947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Café, batata e tomate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CaixaDeTexto 247"/>
          <p:cNvSpPr txBox="1"/>
          <p:nvPr/>
        </p:nvSpPr>
        <p:spPr>
          <a:xfrm>
            <a:off x="7153210" y="5199003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Biodiesel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835696" y="2636912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dos Territórios de Identidade no PIB da Bahia em 2018 e 2019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31912" y="2455728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836712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Territórios de Identidade do PIB da Bahia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828092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aixaDeTexto 1"/>
          <p:cNvSpPr txBox="1"/>
          <p:nvPr/>
        </p:nvSpPr>
        <p:spPr>
          <a:xfrm>
            <a:off x="323528" y="5805264"/>
            <a:ext cx="3179209" cy="3737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" b="1">
                <a:latin typeface="Arial" pitchFamily="34" charset="0"/>
                <a:cs typeface="Arial" pitchFamily="34" charset="0"/>
              </a:rPr>
              <a:t>Fonte: Instituto</a:t>
            </a:r>
            <a:r>
              <a:rPr lang="pt-BR" sz="800" b="1" baseline="0">
                <a:latin typeface="Arial" pitchFamily="34" charset="0"/>
                <a:cs typeface="Arial" pitchFamily="34" charset="0"/>
              </a:rPr>
              <a:t> Brasileiro de Geografia e Estatística.</a:t>
            </a:r>
          </a:p>
          <a:p>
            <a:r>
              <a:rPr lang="pt-BR" sz="800" b="1" baseline="0">
                <a:latin typeface="Arial" pitchFamily="34" charset="0"/>
                <a:cs typeface="Arial" pitchFamily="34" charset="0"/>
              </a:rPr>
              <a:t>Elaboraçao: SEI/COREF Equipe PIB Municipal (2021).</a:t>
            </a:r>
            <a:endParaRPr lang="pt-BR" sz="800" b="1">
              <a:latin typeface="Arial" pitchFamily="34" charset="0"/>
              <a:cs typeface="Arial" pitchFamily="34" charset="0"/>
            </a:endParaRPr>
          </a:p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107503" y="1628800"/>
            <a:ext cx="8928993" cy="457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14282" y="3943728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29101" y="1794156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229101" y="2522380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229101" y="3225680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84476" y="2666396"/>
            <a:ext cx="50996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Municípios destaques no PIB per capita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971600" y="3378806"/>
            <a:ext cx="55446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Municípios destaques em variação nominal do PIB</a:t>
            </a:r>
            <a:endParaRPr lang="pt-BR" alt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941385" y="4057692"/>
            <a:ext cx="74470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dos Territórios de Identidade no PIB da Bahia em 2018 e 2019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07504" y="1259468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51520" y="4687178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71600" y="4801142"/>
            <a:ext cx="6843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da Região Nordeste no PIB e PIB per capita</a:t>
            </a:r>
            <a:endParaRPr lang="pt-BR" alt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856990" y="1916832"/>
            <a:ext cx="61632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da atividade econômica por setores na Bahia</a:t>
            </a:r>
            <a:endParaRPr lang="pt-BR" alt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217302" y="1794882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01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217302" y="2564904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02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217302" y="3284984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03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251520" y="3955122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04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251520" y="4725144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05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251520" y="5407258"/>
            <a:ext cx="8554979" cy="61403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971600" y="5521222"/>
            <a:ext cx="59105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do Brasil no PIB e PIB per capita</a:t>
            </a:r>
            <a:endParaRPr lang="pt-BR" alt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251520" y="5445224"/>
            <a:ext cx="8983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pt-BR" altLang="pt-BR" sz="3000" b="1" dirty="0" smtClean="0">
                <a:solidFill>
                  <a:schemeClr val="bg1"/>
                </a:solidFill>
                <a:latin typeface="Arial" pitchFamily="34" charset="0"/>
                <a:ea typeface="MS Gothic" pitchFamily="49" charset="-128"/>
                <a:cs typeface="Arial" pitchFamily="34" charset="0"/>
              </a:rPr>
              <a:t>06</a:t>
            </a:r>
            <a:endParaRPr lang="pt-BR" altLang="pt-BR" sz="3000" b="1" dirty="0">
              <a:solidFill>
                <a:schemeClr val="bg1"/>
              </a:solidFill>
              <a:latin typeface="Arial" pitchFamily="34" charset="0"/>
              <a:ea typeface="MS Gothic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43608" y="980728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Territórios de Identidade do PIB da Bahia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340769"/>
            <a:ext cx="7200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Quem Ganhou em p.p  2019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Ganhos de % no PIB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Conceição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Jacuípe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Dias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d`Ávila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0,11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Ilhéus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0" y="5170774"/>
            <a:ext cx="837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0,10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0,62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0,22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244409" y="4012927"/>
            <a:ext cx="576064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Alagoinhas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Eunapolis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Porto Seguro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Juazeiro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803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6" y="3410981"/>
            <a:ext cx="901377" cy="246221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1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CaixaDeTexto 238"/>
          <p:cNvSpPr txBox="1"/>
          <p:nvPr/>
        </p:nvSpPr>
        <p:spPr>
          <a:xfrm>
            <a:off x="2832730" y="2822739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Petroquímica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0" name="CaixaDeTexto 239"/>
          <p:cNvSpPr txBox="1"/>
          <p:nvPr/>
        </p:nvSpPr>
        <p:spPr>
          <a:xfrm>
            <a:off x="2843808" y="3356992"/>
            <a:ext cx="16672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Indústria de eletrodomésticos</a:t>
            </a:r>
          </a:p>
          <a:p>
            <a:pPr algn="r"/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1" name="CaixaDeTexto 240"/>
          <p:cNvSpPr txBox="1"/>
          <p:nvPr/>
        </p:nvSpPr>
        <p:spPr>
          <a:xfrm>
            <a:off x="2843808" y="4005064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Metalurgia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2843808" y="4581128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Comercio em geral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2843808" y="5117122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Polo informática e cacau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4" name="CaixaDeTexto 243"/>
          <p:cNvSpPr txBox="1"/>
          <p:nvPr/>
        </p:nvSpPr>
        <p:spPr>
          <a:xfrm>
            <a:off x="7524328" y="2780928"/>
            <a:ext cx="1235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Comércio em geral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5" name="CaixaDeTexto 244"/>
          <p:cNvSpPr txBox="1"/>
          <p:nvPr/>
        </p:nvSpPr>
        <p:spPr>
          <a:xfrm>
            <a:off x="7740352" y="3284984"/>
            <a:ext cx="1091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Ind. De Bebidas e servi.em geral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7884368" y="4005064"/>
            <a:ext cx="947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Celulose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7" name="CaixaDeTexto 246"/>
          <p:cNvSpPr txBox="1"/>
          <p:nvPr/>
        </p:nvSpPr>
        <p:spPr>
          <a:xfrm>
            <a:off x="7668344" y="4653136"/>
            <a:ext cx="116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Serviço em geral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CaixaDeTexto 247"/>
          <p:cNvSpPr txBox="1"/>
          <p:nvPr/>
        </p:nvSpPr>
        <p:spPr>
          <a:xfrm>
            <a:off x="7153210" y="5199003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Fruticultura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Quem Perdeu em p.p  2019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Perdas de % no PIB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557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Desidério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331640" y="393305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Formosa do Rio Preto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-0,31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Mucuri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- 0,25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259632" y="5160011"/>
            <a:ext cx="1981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- 0,24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- 0,39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244409" y="4012927"/>
            <a:ext cx="576064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Correntina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Maracás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- 0,14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Mulungu do Morro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- 0,10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508104" y="515719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Luis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- 0,17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CaixaDeTexto 238"/>
          <p:cNvSpPr txBox="1"/>
          <p:nvPr/>
        </p:nvSpPr>
        <p:spPr>
          <a:xfrm>
            <a:off x="2699792" y="278092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Serviço – Alojamento Alimentação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0" name="CaixaDeTexto 239"/>
          <p:cNvSpPr txBox="1"/>
          <p:nvPr/>
        </p:nvSpPr>
        <p:spPr>
          <a:xfrm>
            <a:off x="3491880" y="335699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Soja</a:t>
            </a:r>
          </a:p>
          <a:p>
            <a:pPr algn="r"/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1" name="CaixaDeTexto 240"/>
          <p:cNvSpPr txBox="1"/>
          <p:nvPr/>
        </p:nvSpPr>
        <p:spPr>
          <a:xfrm>
            <a:off x="2843808" y="4005064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Soja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2" name="CaixaDeTexto 241"/>
          <p:cNvSpPr txBox="1"/>
          <p:nvPr/>
        </p:nvSpPr>
        <p:spPr>
          <a:xfrm>
            <a:off x="2843808" y="4581128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Celulose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3" name="CaixaDeTexto 242"/>
          <p:cNvSpPr txBox="1"/>
          <p:nvPr/>
        </p:nvSpPr>
        <p:spPr>
          <a:xfrm>
            <a:off x="2843808" y="5117122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Serv. </a:t>
            </a:r>
            <a:r>
              <a:rPr lang="pt-BR" sz="1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Aloj</a:t>
            </a:r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pt-BR" sz="1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alim</a:t>
            </a:r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4" name="CaixaDeTexto 243"/>
          <p:cNvSpPr txBox="1"/>
          <p:nvPr/>
        </p:nvSpPr>
        <p:spPr>
          <a:xfrm>
            <a:off x="7524328" y="2780928"/>
            <a:ext cx="1235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Soja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5" name="CaixaDeTexto 244"/>
          <p:cNvSpPr txBox="1"/>
          <p:nvPr/>
        </p:nvSpPr>
        <p:spPr>
          <a:xfrm>
            <a:off x="7740352" y="3284984"/>
            <a:ext cx="1091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Serviço em geral comercio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CaixaDeTexto 245"/>
          <p:cNvSpPr txBox="1"/>
          <p:nvPr/>
        </p:nvSpPr>
        <p:spPr>
          <a:xfrm>
            <a:off x="7884368" y="4005064"/>
            <a:ext cx="947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Mineração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7" name="CaixaDeTexto 246"/>
          <p:cNvSpPr txBox="1"/>
          <p:nvPr/>
        </p:nvSpPr>
        <p:spPr>
          <a:xfrm>
            <a:off x="7668344" y="4653136"/>
            <a:ext cx="116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Energia eólica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CaixaDeTexto 247"/>
          <p:cNvSpPr txBox="1"/>
          <p:nvPr/>
        </p:nvSpPr>
        <p:spPr>
          <a:xfrm>
            <a:off x="7153210" y="5199003"/>
            <a:ext cx="166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Soja</a:t>
            </a: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547664" y="2636912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da Região Nordeste no PIB e PIB per capita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7504" y="2455728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2018 e 2019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Ranking do PIB municipal entre os municípios da Região Nordeste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Fortaleza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Recife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Luís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Natal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Maceió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Teresina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João Pessoa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Aracaju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PIB em R$ bilhões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entre os municípios da Região Nordeste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5" y="3417427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3635897" y="3370453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6,32%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5" y="4016554"/>
            <a:ext cx="2387256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3635897" y="3969580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5,22%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5" y="4615681"/>
            <a:ext cx="2387256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3635897" y="4568707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3,34%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5" y="5214808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3635897" y="5167834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2,37%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5" y="2818300"/>
            <a:ext cx="2243240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3563888" y="2771326"/>
            <a:ext cx="864097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6,61%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Fortaleza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Recife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Luís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33,6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0" y="5170774"/>
            <a:ext cx="837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63,5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414608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7740353" y="3367634"/>
            <a:ext cx="8640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2,23%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4013735"/>
            <a:ext cx="213650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7740353" y="3966761"/>
            <a:ext cx="8640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2,09%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612862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7740353" y="4565888"/>
            <a:ext cx="8640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1,97%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211989"/>
            <a:ext cx="2136505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7740353" y="5165015"/>
            <a:ext cx="8640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1,73%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815481"/>
            <a:ext cx="206449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7740353" y="2768507"/>
            <a:ext cx="8640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2,37%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Natal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Maceió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Teresina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João Pessoa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Aracaju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875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847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PIB em R$ bilhões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entre os municípios da Região Nordeste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5" y="3417427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3635896" y="3370453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6,09%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5" y="4016554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3635896" y="3969580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5,22%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5" y="4615681"/>
            <a:ext cx="2315248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3707905" y="4568706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3,06%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5" y="5214808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3707905" y="5167833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2,50%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5" y="2818300"/>
            <a:ext cx="2459264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3635897" y="2771326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6,43%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Fortaleza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Recife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54,7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Luís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32,1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0" y="5170774"/>
            <a:ext cx="837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26,2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63,8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414608"/>
            <a:ext cx="235252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7884369" y="3367634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2,23%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4005065"/>
            <a:ext cx="2352529" cy="254892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7884369" y="3966761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2,10%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436096" y="4581128"/>
            <a:ext cx="2352529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7956377" y="4565887"/>
            <a:ext cx="79208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1,99%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211989"/>
            <a:ext cx="2424537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7956376" y="5165015"/>
            <a:ext cx="864095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1,67%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815481"/>
            <a:ext cx="2208513" cy="246221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7884367" y="2768507"/>
            <a:ext cx="79208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2,37%</a:t>
            </a:r>
            <a:endParaRPr lang="pt-BR" sz="1600" b="1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Natal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Maceió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Teresina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22,0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João Pessoa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Aracaju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875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17,5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847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24,8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23,4 bi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323528" y="2636912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da Região Nordeste no PIB per capita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PIB em R$ 1,00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920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per capita entre os municípios da Região Nordeste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8" y="2783747"/>
            <a:ext cx="284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 (BA)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Bodó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(RN)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8" y="3988138"/>
            <a:ext cx="197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Tasso Fragoso (MA)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251520" y="3957361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137.635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0" y="4564202"/>
            <a:ext cx="263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Santo Antônio dos Lopes (MA)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251520" y="4555165"/>
            <a:ext cx="97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131.666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Ipojuca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(PE)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251520" y="5170774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122.130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251520" y="278374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225.334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251520" y="3350519"/>
            <a:ext cx="980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143.444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Goiana (PE)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Guamaré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(RN)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Alhanda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(PB)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87.918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2315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Bento do Norte (RN)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72.949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2243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Lagoa do Barro do Piauí (PI)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875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38.007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572000" y="27809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116.105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572000" y="33477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108.415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PIB em R$ 1,00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920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per capita entre os municípios da Região Nordeste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8" y="2783747"/>
            <a:ext cx="284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 (BA)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Tasso Fragoso (MA)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8" y="3988138"/>
            <a:ext cx="197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Ipojuca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(PE)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251520" y="3957361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132.206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0" y="4564202"/>
            <a:ext cx="263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Santo Antônio dos Lopes (MA)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251520" y="4555165"/>
            <a:ext cx="97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128.358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0" y="5160011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Bento do Norte (RN)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251520" y="5170774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128.297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251520" y="278374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210.629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251520" y="3350519"/>
            <a:ext cx="980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141.680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Goiana (PE)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Bodó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(RN)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Guamaré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(PB)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572000" y="395454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110.764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2315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Alhanda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(PB)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96.065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2243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Lagoa do Barro do Piauí (PI)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875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95.769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572000" y="27809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128.206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572000" y="33477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113.329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835696" y="2636912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da atividade econômica por setores na Bahia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31912" y="2455728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Retângulo 36"/>
          <p:cNvSpPr/>
          <p:nvPr/>
        </p:nvSpPr>
        <p:spPr>
          <a:xfrm>
            <a:off x="1691680" y="2636912"/>
            <a:ext cx="6408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do Brasil no PIB e PIB per capita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107504" y="2527736"/>
            <a:ext cx="164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Ranking do PIB municipal entre todos os municípios do Brasil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Paulo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Rio de Janeiro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Brasília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Belo Horizonte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Curitiba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Porto Alegre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Osasco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Fortaleza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Campinas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Pentágono 74"/>
          <p:cNvSpPr/>
          <p:nvPr/>
        </p:nvSpPr>
        <p:spPr>
          <a:xfrm>
            <a:off x="323529" y="5733296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6" name="Divisa 75"/>
          <p:cNvSpPr/>
          <p:nvPr/>
        </p:nvSpPr>
        <p:spPr>
          <a:xfrm>
            <a:off x="1104624" y="5730356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4067944" y="5730356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1429851" y="5733256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Manaus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349731" y="5744019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Pentágono 79"/>
          <p:cNvSpPr/>
          <p:nvPr/>
        </p:nvSpPr>
        <p:spPr>
          <a:xfrm>
            <a:off x="4606728" y="5730477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1" name="Divisa 80"/>
          <p:cNvSpPr/>
          <p:nvPr/>
        </p:nvSpPr>
        <p:spPr>
          <a:xfrm>
            <a:off x="5387823" y="572753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8351143" y="572753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5713050" y="573043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Guarulhos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4632930" y="5741200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Ranking do PIB municipal  municípios do Brasil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Paulo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Rio de Janeiro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9" y="3988138"/>
            <a:ext cx="140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Brasília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360808" y="3957361"/>
            <a:ext cx="898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1" y="4564202"/>
            <a:ext cx="1918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Belo Horizonte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375823" y="4555165"/>
            <a:ext cx="849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Curitiba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349731" y="5170774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377426" y="2783747"/>
            <a:ext cx="882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360809" y="3350519"/>
            <a:ext cx="87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Porto Alegre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Osasco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Fortaleza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644008" y="3954542"/>
            <a:ext cx="75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Campinas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659022" y="4552346"/>
            <a:ext cx="728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Guarulhos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632930" y="5167955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660626" y="2780928"/>
            <a:ext cx="77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644008" y="3347700"/>
            <a:ext cx="70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Pentágono 74"/>
          <p:cNvSpPr/>
          <p:nvPr/>
        </p:nvSpPr>
        <p:spPr>
          <a:xfrm>
            <a:off x="323529" y="5733296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6" name="Divisa 75"/>
          <p:cNvSpPr/>
          <p:nvPr/>
        </p:nvSpPr>
        <p:spPr>
          <a:xfrm>
            <a:off x="1104624" y="5730356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4067944" y="5730356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1429851" y="5733256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Manaus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349731" y="5744019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Pentágono 79"/>
          <p:cNvSpPr/>
          <p:nvPr/>
        </p:nvSpPr>
        <p:spPr>
          <a:xfrm>
            <a:off x="4606728" y="5730477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1" name="Divisa 80"/>
          <p:cNvSpPr/>
          <p:nvPr/>
        </p:nvSpPr>
        <p:spPr>
          <a:xfrm>
            <a:off x="5387823" y="572753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8351143" y="572753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5713050" y="573043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4632930" y="5741200"/>
            <a:ext cx="73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12º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Retângulo 46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27584" y="2636912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dos municípios do Brasil no PIB per capita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PIB em R$ 1,00 no ano de 2018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920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per capita entre os municípios do Brasil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8" y="2783747"/>
            <a:ext cx="284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Presidente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Kenedy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(ES)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Ilhabela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8" y="3988138"/>
            <a:ext cx="197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Selvíria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(MS)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251520" y="3957361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362.080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0" y="4564202"/>
            <a:ext cx="263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Gonçalo do Rio Abaixo (MG)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251520" y="4555165"/>
            <a:ext cx="97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337.443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Oliveira (SP)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251520" y="5170774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314.209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251520" y="278374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582.655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251520" y="3350519"/>
            <a:ext cx="980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419.448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Triunfo (RS)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Paulínea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Iracemópolis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572000" y="395454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286.384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2315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Louveira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572000" y="455234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229.543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2243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Canaã dos Carajás (PA)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572000" y="5167955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288.812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572000" y="27809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309.428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572000" y="33477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305.863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Estatística.</a:t>
            </a:r>
          </a:p>
          <a:p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Elaboraçao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: SEI/DISTAT/COREF/ Equipe PIB Municipal (2021).</a:t>
            </a:r>
            <a:endParaRPr lang="pt-BR" sz="1000" dirty="0"/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PIB em R$ 1,00 no ano de 2019</a:t>
            </a:r>
            <a:endParaRPr lang="pt-B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899592" y="1187460"/>
            <a:ext cx="7920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PIB per capita entre os municípios do Brasil</a:t>
            </a:r>
          </a:p>
        </p:txBody>
      </p:sp>
      <p:sp>
        <p:nvSpPr>
          <p:cNvPr id="185" name="Divisa 184"/>
          <p:cNvSpPr/>
          <p:nvPr/>
        </p:nvSpPr>
        <p:spPr>
          <a:xfrm>
            <a:off x="1104624" y="335973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6" name="Retângulo 185"/>
          <p:cNvSpPr/>
          <p:nvPr/>
        </p:nvSpPr>
        <p:spPr>
          <a:xfrm>
            <a:off x="4067944" y="3359730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7" name="Pentágono 186"/>
          <p:cNvSpPr/>
          <p:nvPr/>
        </p:nvSpPr>
        <p:spPr>
          <a:xfrm>
            <a:off x="323529" y="3961797"/>
            <a:ext cx="864096" cy="360000"/>
          </a:xfrm>
          <a:prstGeom prst="homePlat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8" name="Divisa 187"/>
          <p:cNvSpPr/>
          <p:nvPr/>
        </p:nvSpPr>
        <p:spPr>
          <a:xfrm>
            <a:off x="1104624" y="3958857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89" name="Retângulo 188"/>
          <p:cNvSpPr/>
          <p:nvPr/>
        </p:nvSpPr>
        <p:spPr>
          <a:xfrm>
            <a:off x="4067944" y="3958857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0" name="Pentágono 189"/>
          <p:cNvSpPr/>
          <p:nvPr/>
        </p:nvSpPr>
        <p:spPr>
          <a:xfrm>
            <a:off x="323529" y="4560924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1" name="Divisa 190"/>
          <p:cNvSpPr/>
          <p:nvPr/>
        </p:nvSpPr>
        <p:spPr>
          <a:xfrm>
            <a:off x="1104624" y="4557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2" name="Retângulo 191"/>
          <p:cNvSpPr/>
          <p:nvPr/>
        </p:nvSpPr>
        <p:spPr>
          <a:xfrm>
            <a:off x="4067944" y="45579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3" name="Pentágono 192"/>
          <p:cNvSpPr/>
          <p:nvPr/>
        </p:nvSpPr>
        <p:spPr>
          <a:xfrm>
            <a:off x="323529" y="5160051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4" name="Divisa 193"/>
          <p:cNvSpPr/>
          <p:nvPr/>
        </p:nvSpPr>
        <p:spPr>
          <a:xfrm>
            <a:off x="1104624" y="51571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5" name="Retângulo 194"/>
          <p:cNvSpPr/>
          <p:nvPr/>
        </p:nvSpPr>
        <p:spPr>
          <a:xfrm>
            <a:off x="4067944" y="51571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6" name="Divisa 195"/>
          <p:cNvSpPr/>
          <p:nvPr/>
        </p:nvSpPr>
        <p:spPr>
          <a:xfrm>
            <a:off x="1104624" y="2760603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7" name="Retângulo 196"/>
          <p:cNvSpPr/>
          <p:nvPr/>
        </p:nvSpPr>
        <p:spPr>
          <a:xfrm>
            <a:off x="4067944" y="2760603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98" name="CaixaDeTexto 197"/>
          <p:cNvSpPr txBox="1"/>
          <p:nvPr/>
        </p:nvSpPr>
        <p:spPr>
          <a:xfrm>
            <a:off x="323529" y="2786566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CaixaDeTexto 198"/>
          <p:cNvSpPr txBox="1"/>
          <p:nvPr/>
        </p:nvSpPr>
        <p:spPr>
          <a:xfrm>
            <a:off x="303046" y="3371261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CaixaDeTexto 199"/>
          <p:cNvSpPr txBox="1"/>
          <p:nvPr/>
        </p:nvSpPr>
        <p:spPr>
          <a:xfrm>
            <a:off x="1440928" y="2783747"/>
            <a:ext cx="284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Presidente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Kenedy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(ES)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CaixaDeTexto 200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Ilhabela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CaixaDeTexto 201"/>
          <p:cNvSpPr txBox="1"/>
          <p:nvPr/>
        </p:nvSpPr>
        <p:spPr>
          <a:xfrm>
            <a:off x="1440928" y="3988138"/>
            <a:ext cx="197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Selvíria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(MS)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CaixaDeTexto 202"/>
          <p:cNvSpPr txBox="1"/>
          <p:nvPr/>
        </p:nvSpPr>
        <p:spPr>
          <a:xfrm>
            <a:off x="251520" y="3957361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353.522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CaixaDeTexto 203"/>
          <p:cNvSpPr txBox="1"/>
          <p:nvPr/>
        </p:nvSpPr>
        <p:spPr>
          <a:xfrm>
            <a:off x="1429850" y="4564202"/>
            <a:ext cx="263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Paulínea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CaixaDeTexto 204"/>
          <p:cNvSpPr txBox="1"/>
          <p:nvPr/>
        </p:nvSpPr>
        <p:spPr>
          <a:xfrm>
            <a:off x="251520" y="4555165"/>
            <a:ext cx="973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341.553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CaixaDeTexto 205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Louveira (SP)</a:t>
            </a:r>
          </a:p>
        </p:txBody>
      </p:sp>
      <p:sp>
        <p:nvSpPr>
          <p:cNvPr id="207" name="CaixaDeTexto 206"/>
          <p:cNvSpPr txBox="1"/>
          <p:nvPr/>
        </p:nvSpPr>
        <p:spPr>
          <a:xfrm>
            <a:off x="251520" y="5170774"/>
            <a:ext cx="93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328.612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Pentágono 207"/>
          <p:cNvSpPr/>
          <p:nvPr/>
        </p:nvSpPr>
        <p:spPr>
          <a:xfrm>
            <a:off x="323528" y="3356911"/>
            <a:ext cx="864096" cy="360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09" name="Pentágono 208"/>
          <p:cNvSpPr/>
          <p:nvPr/>
        </p:nvSpPr>
        <p:spPr>
          <a:xfrm>
            <a:off x="323528" y="2757784"/>
            <a:ext cx="864096" cy="360000"/>
          </a:xfrm>
          <a:prstGeom prst="homePlat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0" name="CaixaDeTexto 209"/>
          <p:cNvSpPr txBox="1"/>
          <p:nvPr/>
        </p:nvSpPr>
        <p:spPr>
          <a:xfrm>
            <a:off x="251520" y="278374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464.883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CaixaDeTexto 210"/>
          <p:cNvSpPr txBox="1"/>
          <p:nvPr/>
        </p:nvSpPr>
        <p:spPr>
          <a:xfrm>
            <a:off x="251520" y="3350519"/>
            <a:ext cx="980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428.020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Divisa 211"/>
          <p:cNvSpPr/>
          <p:nvPr/>
        </p:nvSpPr>
        <p:spPr>
          <a:xfrm>
            <a:off x="5387823" y="3356911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3" name="Retângulo 212"/>
          <p:cNvSpPr/>
          <p:nvPr/>
        </p:nvSpPr>
        <p:spPr>
          <a:xfrm>
            <a:off x="8351143" y="3356911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4" name="Pentágono 213"/>
          <p:cNvSpPr/>
          <p:nvPr/>
        </p:nvSpPr>
        <p:spPr>
          <a:xfrm>
            <a:off x="4606728" y="3958978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5" name="Divisa 214"/>
          <p:cNvSpPr/>
          <p:nvPr/>
        </p:nvSpPr>
        <p:spPr>
          <a:xfrm>
            <a:off x="5387823" y="395603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6" name="Retângulo 215"/>
          <p:cNvSpPr/>
          <p:nvPr/>
        </p:nvSpPr>
        <p:spPr>
          <a:xfrm>
            <a:off x="8351143" y="3956038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7" name="Pentágono 216"/>
          <p:cNvSpPr/>
          <p:nvPr/>
        </p:nvSpPr>
        <p:spPr>
          <a:xfrm>
            <a:off x="4606728" y="455810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8" name="Divisa 217"/>
          <p:cNvSpPr/>
          <p:nvPr/>
        </p:nvSpPr>
        <p:spPr>
          <a:xfrm>
            <a:off x="5387823" y="4555165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19" name="Retângulo 218"/>
          <p:cNvSpPr/>
          <p:nvPr/>
        </p:nvSpPr>
        <p:spPr>
          <a:xfrm>
            <a:off x="8351143" y="4555165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0" name="Pentágono 219"/>
          <p:cNvSpPr/>
          <p:nvPr/>
        </p:nvSpPr>
        <p:spPr>
          <a:xfrm>
            <a:off x="4606728" y="515723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1" name="Divisa 220"/>
          <p:cNvSpPr/>
          <p:nvPr/>
        </p:nvSpPr>
        <p:spPr>
          <a:xfrm>
            <a:off x="5387823" y="51542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2" name="Retângulo 221"/>
          <p:cNvSpPr/>
          <p:nvPr/>
        </p:nvSpPr>
        <p:spPr>
          <a:xfrm>
            <a:off x="8351143" y="5154292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3" name="Divisa 222"/>
          <p:cNvSpPr/>
          <p:nvPr/>
        </p:nvSpPr>
        <p:spPr>
          <a:xfrm>
            <a:off x="5387823" y="27577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4" name="Retângulo 223"/>
          <p:cNvSpPr/>
          <p:nvPr/>
        </p:nvSpPr>
        <p:spPr>
          <a:xfrm>
            <a:off x="8351143" y="2757784"/>
            <a:ext cx="469329" cy="3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25" name="CaixaDeTexto 224"/>
          <p:cNvSpPr txBox="1"/>
          <p:nvPr/>
        </p:nvSpPr>
        <p:spPr>
          <a:xfrm>
            <a:off x="4606728" y="2783747"/>
            <a:ext cx="74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0,844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CaixaDeTexto 225"/>
          <p:cNvSpPr txBox="1"/>
          <p:nvPr/>
        </p:nvSpPr>
        <p:spPr>
          <a:xfrm>
            <a:off x="4586245" y="3368442"/>
            <a:ext cx="90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0,818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CaixaDeTexto 226"/>
          <p:cNvSpPr txBox="1"/>
          <p:nvPr/>
        </p:nvSpPr>
        <p:spPr>
          <a:xfrm>
            <a:off x="5724128" y="278092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Gonçalo do Rio Abaixo (MG)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CaixaDeTexto 227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Oliveira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CaixaDeTexto 228"/>
          <p:cNvSpPr txBox="1"/>
          <p:nvPr/>
        </p:nvSpPr>
        <p:spPr>
          <a:xfrm>
            <a:off x="5724128" y="398531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Canaã dos Carajás (PA)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CaixaDeTexto 229"/>
          <p:cNvSpPr txBox="1"/>
          <p:nvPr/>
        </p:nvSpPr>
        <p:spPr>
          <a:xfrm>
            <a:off x="4572000" y="395454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288.812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CaixaDeTexto 230"/>
          <p:cNvSpPr txBox="1"/>
          <p:nvPr/>
        </p:nvSpPr>
        <p:spPr>
          <a:xfrm>
            <a:off x="5713050" y="4561383"/>
            <a:ext cx="2315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Iracemópolis</a:t>
            </a:r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(SP)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CaixaDeTexto 231"/>
          <p:cNvSpPr txBox="1"/>
          <p:nvPr/>
        </p:nvSpPr>
        <p:spPr>
          <a:xfrm>
            <a:off x="4572000" y="455234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286.384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CaixaDeTexto 232"/>
          <p:cNvSpPr txBox="1"/>
          <p:nvPr/>
        </p:nvSpPr>
        <p:spPr>
          <a:xfrm>
            <a:off x="5713050" y="5157192"/>
            <a:ext cx="2243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Triunfo (RS)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CaixaDeTexto 233"/>
          <p:cNvSpPr txBox="1"/>
          <p:nvPr/>
        </p:nvSpPr>
        <p:spPr>
          <a:xfrm>
            <a:off x="4572000" y="5167955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283.450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Pentágono 234"/>
          <p:cNvSpPr/>
          <p:nvPr/>
        </p:nvSpPr>
        <p:spPr>
          <a:xfrm>
            <a:off x="4606727" y="3354092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6" name="Pentágono 235"/>
          <p:cNvSpPr/>
          <p:nvPr/>
        </p:nvSpPr>
        <p:spPr>
          <a:xfrm>
            <a:off x="4606727" y="2754965"/>
            <a:ext cx="864096" cy="360000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237" name="CaixaDeTexto 236"/>
          <p:cNvSpPr txBox="1"/>
          <p:nvPr/>
        </p:nvSpPr>
        <p:spPr>
          <a:xfrm>
            <a:off x="4572000" y="27809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313.035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CaixaDeTexto 237"/>
          <p:cNvSpPr txBox="1"/>
          <p:nvPr/>
        </p:nvSpPr>
        <p:spPr>
          <a:xfrm>
            <a:off x="4572000" y="33477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308.567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9144000" cy="623731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4067944" y="188640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4932040" y="188640"/>
            <a:ext cx="421196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" name="Imagem 29" descr="BA_-_bahia-512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377" y="5445224"/>
            <a:ext cx="1349279" cy="1349279"/>
          </a:xfrm>
          <a:prstGeom prst="rect">
            <a:avLst/>
          </a:prstGeom>
        </p:spPr>
      </p:pic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1239"/>
          <p:cNvSpPr txBox="1">
            <a:spLocks noChangeArrowheads="1"/>
          </p:cNvSpPr>
          <p:nvPr/>
        </p:nvSpPr>
        <p:spPr bwMode="auto">
          <a:xfrm>
            <a:off x="611560" y="2983362"/>
            <a:ext cx="8136904" cy="92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0" tIns="45706" rIns="91410" bIns="45706">
            <a:spAutoFit/>
          </a:bodyPr>
          <a:lstStyle/>
          <a:p>
            <a:pPr algn="ctr" defTabSz="449123" eaLnBrk="0" hangingPunct="0">
              <a:lnSpc>
                <a:spcPct val="80000"/>
              </a:lnSpc>
              <a:defRPr/>
            </a:pPr>
            <a:r>
              <a:rPr lang="pt-BR" sz="3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Diretoria de Indicadores e Estatística</a:t>
            </a:r>
          </a:p>
          <a:p>
            <a:pPr algn="ctr" defTabSz="449123" eaLnBrk="0" hangingPunct="0">
              <a:lnSpc>
                <a:spcPct val="80000"/>
              </a:lnSpc>
              <a:defRPr/>
            </a:pPr>
            <a:endParaRPr lang="pt-BR" b="1" dirty="0" smtClean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defTabSz="449123" eaLnBrk="0" hangingPunct="0">
              <a:lnSpc>
                <a:spcPct val="80000"/>
              </a:lnSpc>
              <a:defRPr/>
            </a:pP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Coordenação de Contas Regionais e Finanças Públicas - COREF</a:t>
            </a: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tângulo 84"/>
          <p:cNvSpPr/>
          <p:nvPr/>
        </p:nvSpPr>
        <p:spPr>
          <a:xfrm>
            <a:off x="4680520" y="2060848"/>
            <a:ext cx="4427984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Retângulo 83"/>
          <p:cNvSpPr/>
          <p:nvPr/>
        </p:nvSpPr>
        <p:spPr>
          <a:xfrm>
            <a:off x="72008" y="2060848"/>
            <a:ext cx="4427984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>
            <a:off x="2267744" y="3573016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cxnSp>
        <p:nvCxnSpPr>
          <p:cNvPr id="24" name="Conector reto 23"/>
          <p:cNvCxnSpPr/>
          <p:nvPr/>
        </p:nvCxnSpPr>
        <p:spPr>
          <a:xfrm>
            <a:off x="2339752" y="2708920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2"/>
          <p:cNvSpPr>
            <a:spLocks noChangeArrowheads="1"/>
          </p:cNvSpPr>
          <p:nvPr/>
        </p:nvSpPr>
        <p:spPr bwMode="auto">
          <a:xfrm>
            <a:off x="791072" y="3429000"/>
            <a:ext cx="11521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000" b="1" dirty="0" smtClean="0">
                <a:solidFill>
                  <a:srgbClr val="002060"/>
                </a:solidFill>
              </a:rPr>
              <a:t> 2018</a:t>
            </a:r>
          </a:p>
        </p:txBody>
      </p:sp>
      <p:sp>
        <p:nvSpPr>
          <p:cNvPr id="29" name="Elipse 28"/>
          <p:cNvSpPr/>
          <p:nvPr/>
        </p:nvSpPr>
        <p:spPr>
          <a:xfrm>
            <a:off x="2699792" y="2420888"/>
            <a:ext cx="540000" cy="54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39" name="Picture 6" descr="Resultado de imagem para corn icon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40" y="2564904"/>
            <a:ext cx="283368" cy="28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tângulo 44"/>
          <p:cNvSpPr/>
          <p:nvPr/>
        </p:nvSpPr>
        <p:spPr>
          <a:xfrm>
            <a:off x="3192416" y="2420888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Agropecuária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3192416" y="2645296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7,6%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Conector reto 48"/>
          <p:cNvCxnSpPr/>
          <p:nvPr/>
        </p:nvCxnSpPr>
        <p:spPr>
          <a:xfrm>
            <a:off x="2339752" y="2420888"/>
            <a:ext cx="0" cy="2700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ipse 49"/>
          <p:cNvSpPr/>
          <p:nvPr/>
        </p:nvSpPr>
        <p:spPr>
          <a:xfrm>
            <a:off x="2699792" y="333931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3192416" y="3339316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Indústria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3192416" y="3563724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21,5%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2699792" y="4257744"/>
            <a:ext cx="540000" cy="54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3192416" y="4257744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3192416" y="4482152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70,8%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4" descr="Resultado de imagem para icon industry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24" y="3429000"/>
            <a:ext cx="324016" cy="32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Resultado de imagem para service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65104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Conector reto 59"/>
          <p:cNvCxnSpPr/>
          <p:nvPr/>
        </p:nvCxnSpPr>
        <p:spPr>
          <a:xfrm>
            <a:off x="1745087" y="2420888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1763688" y="2420888"/>
            <a:ext cx="0" cy="2700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2195736" y="4509120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>
            <a:off x="6876256" y="3573016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6948264" y="2708920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2"/>
          <p:cNvSpPr>
            <a:spLocks noChangeArrowheads="1"/>
          </p:cNvSpPr>
          <p:nvPr/>
        </p:nvSpPr>
        <p:spPr bwMode="auto">
          <a:xfrm>
            <a:off x="5399584" y="3429000"/>
            <a:ext cx="11521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000" b="1" dirty="0" smtClean="0">
                <a:solidFill>
                  <a:srgbClr val="002060"/>
                </a:solidFill>
              </a:rPr>
              <a:t> 2019</a:t>
            </a:r>
          </a:p>
        </p:txBody>
      </p:sp>
      <p:sp>
        <p:nvSpPr>
          <p:cNvPr id="68" name="Elipse 67"/>
          <p:cNvSpPr/>
          <p:nvPr/>
        </p:nvSpPr>
        <p:spPr>
          <a:xfrm>
            <a:off x="7308304" y="2420888"/>
            <a:ext cx="540000" cy="54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69" name="Picture 6" descr="Resultado de imagem para corn icon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952" y="2564904"/>
            <a:ext cx="283368" cy="28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tângulo 69"/>
          <p:cNvSpPr/>
          <p:nvPr/>
        </p:nvSpPr>
        <p:spPr>
          <a:xfrm>
            <a:off x="7800928" y="2420888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Agropecuária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7800928" y="2645296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6,8%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Conector reto 71"/>
          <p:cNvCxnSpPr/>
          <p:nvPr/>
        </p:nvCxnSpPr>
        <p:spPr>
          <a:xfrm>
            <a:off x="6948264" y="2420888"/>
            <a:ext cx="0" cy="2700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ipse 72"/>
          <p:cNvSpPr/>
          <p:nvPr/>
        </p:nvSpPr>
        <p:spPr>
          <a:xfrm>
            <a:off x="7308304" y="3339316"/>
            <a:ext cx="540000" cy="54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7800928" y="3339316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Indústria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tângulo 74"/>
          <p:cNvSpPr/>
          <p:nvPr/>
        </p:nvSpPr>
        <p:spPr>
          <a:xfrm>
            <a:off x="7800928" y="3563724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21,8%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7800928" y="4257744"/>
            <a:ext cx="1811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7800928" y="4482152"/>
            <a:ext cx="116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71,3%</a:t>
            </a:r>
            <a:endParaRPr lang="pt-B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Picture 4" descr="Resultado de imagem para icon industry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36" y="3429000"/>
            <a:ext cx="324016" cy="32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Conector reto 80"/>
          <p:cNvCxnSpPr/>
          <p:nvPr/>
        </p:nvCxnSpPr>
        <p:spPr>
          <a:xfrm>
            <a:off x="6353599" y="2420888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>
            <a:off x="6372200" y="2420888"/>
            <a:ext cx="0" cy="2700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>
            <a:off x="6804248" y="4509120"/>
            <a:ext cx="594665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972616" y="2348880"/>
            <a:ext cx="45847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" name="Elipse 75"/>
          <p:cNvSpPr/>
          <p:nvPr/>
        </p:nvSpPr>
        <p:spPr>
          <a:xfrm>
            <a:off x="7308304" y="4257744"/>
            <a:ext cx="540000" cy="54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80" name="Picture 8" descr="Resultado de imagem para service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365104"/>
            <a:ext cx="28803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2329284"/>
            <a:ext cx="45847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15719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da atividade econômica por setores na Bahia em 2018 e 2019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em termos de PIB na Bahia em 2018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50,8%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49,2%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7456" y="1902832"/>
            <a:ext cx="6012896" cy="36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35496" y="5733256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331640" y="1198493"/>
            <a:ext cx="6768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dos 10 maiores municípios em termos de PIB na Bahia em 2019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916832"/>
            <a:ext cx="6013192" cy="36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3635896" y="3356992"/>
            <a:ext cx="2160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ector reto 88"/>
          <p:cNvCxnSpPr/>
          <p:nvPr/>
        </p:nvCxnSpPr>
        <p:spPr>
          <a:xfrm>
            <a:off x="5724128" y="3717032"/>
            <a:ext cx="1080120" cy="0"/>
          </a:xfrm>
          <a:prstGeom prst="line">
            <a:avLst/>
          </a:prstGeom>
          <a:ln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6732240" y="3645024"/>
            <a:ext cx="216024" cy="21602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11752" y="3429581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50,7%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948264" y="3841884"/>
            <a:ext cx="24482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maiores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Conector reto 92"/>
          <p:cNvCxnSpPr/>
          <p:nvPr/>
        </p:nvCxnSpPr>
        <p:spPr>
          <a:xfrm>
            <a:off x="2483768" y="3717032"/>
            <a:ext cx="10801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ipse 93"/>
          <p:cNvSpPr/>
          <p:nvPr/>
        </p:nvSpPr>
        <p:spPr>
          <a:xfrm>
            <a:off x="2339752" y="3645024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95" name="CaixaDeTexto 94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007096" y="3429000"/>
            <a:ext cx="14046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3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49,3%</a:t>
            </a:r>
            <a:endParaRPr lang="pt-BR" sz="3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CaixaDeTexto 95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683568" y="3841303"/>
            <a:ext cx="17281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r"/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317 municípios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maiores municípios em termos de PIB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611560" y="342900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611560" y="407707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611560" y="45811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611560" y="522920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611560" y="27809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259632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Salvador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187624" y="3429000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Camaçari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259632" y="407707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Feira de Santana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259632" y="4581128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São Francisco do Conde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259632" y="5229200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Vitória da Conquista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 Maiores no PIB - 2019 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4716016" y="33569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4788024" y="3933056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4860032" y="45811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4860032" y="522920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4716016" y="270892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004048" y="2708920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Lauro de Freitas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004048" y="3356992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Luís Eduardo Magalhães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076056" y="3933056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Simões Filho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148064" y="45811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Barreiras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220072" y="5229200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Candeias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 flipH="1">
            <a:off x="0" y="6237312"/>
            <a:ext cx="9144000" cy="63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2" descr="C:\Users\viniciusassuncao\Desktop\SEI LOGO\2x\SEI-SEPLAN bran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322" y="6371950"/>
            <a:ext cx="3141190" cy="36941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4716016" y="6165304"/>
            <a:ext cx="4320480" cy="620688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6" name="Triângulo isósceles 15"/>
          <p:cNvSpPr/>
          <p:nvPr/>
        </p:nvSpPr>
        <p:spPr>
          <a:xfrm flipH="1" flipV="1">
            <a:off x="1907704" y="188640"/>
            <a:ext cx="864096" cy="648072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 flipH="1" flipV="1">
            <a:off x="2771800" y="188640"/>
            <a:ext cx="6372200" cy="6480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/>
          <p:cNvSpPr/>
          <p:nvPr/>
        </p:nvSpPr>
        <p:spPr>
          <a:xfrm flipH="1" flipV="1">
            <a:off x="8279904" y="836712"/>
            <a:ext cx="864096" cy="648072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07504" y="72008"/>
            <a:ext cx="180000" cy="90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67576" y="188640"/>
            <a:ext cx="180000" cy="9807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827608" y="188640"/>
            <a:ext cx="180000" cy="1152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187624" y="116632"/>
            <a:ext cx="180000" cy="82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511680" y="44720"/>
            <a:ext cx="180000" cy="720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08520" y="217536"/>
            <a:ext cx="2017759" cy="8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tângulo 18"/>
          <p:cNvSpPr/>
          <p:nvPr/>
        </p:nvSpPr>
        <p:spPr>
          <a:xfrm>
            <a:off x="2555776" y="287650"/>
            <a:ext cx="658822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PIB Municipal 2018 e 2019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588162BE-60B6-4E30-8790-9C4186977DC5}"/>
              </a:ext>
            </a:extLst>
          </p:cNvPr>
          <p:cNvSpPr txBox="1"/>
          <p:nvPr/>
        </p:nvSpPr>
        <p:spPr>
          <a:xfrm>
            <a:off x="251520" y="5837202"/>
            <a:ext cx="4464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Instituto Brasileiro de Geografia e Estatística (2019).</a:t>
            </a: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Elaboração: SEI/DISTAT/COREF/ Equipe PIB Municipal (2021).</a:t>
            </a:r>
            <a:endParaRPr lang="pt-BR" sz="1000" dirty="0"/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8090CE7D-9193-4B5E-9C94-5829C4EAB359}"/>
              </a:ext>
            </a:extLst>
          </p:cNvPr>
          <p:cNvSpPr txBox="1"/>
          <p:nvPr/>
        </p:nvSpPr>
        <p:spPr>
          <a:xfrm>
            <a:off x="1259632" y="1187460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-342900"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10 menores municípios em termos de PIB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Divisa 64"/>
          <p:cNvSpPr/>
          <p:nvPr/>
        </p:nvSpPr>
        <p:spPr>
          <a:xfrm>
            <a:off x="323528" y="33569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0" name="Divisa 89"/>
          <p:cNvSpPr/>
          <p:nvPr/>
        </p:nvSpPr>
        <p:spPr>
          <a:xfrm>
            <a:off x="323528" y="400506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3" name="Divisa 92"/>
          <p:cNvSpPr/>
          <p:nvPr/>
        </p:nvSpPr>
        <p:spPr>
          <a:xfrm>
            <a:off x="395536" y="45811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6" name="Divisa 95"/>
          <p:cNvSpPr/>
          <p:nvPr/>
        </p:nvSpPr>
        <p:spPr>
          <a:xfrm>
            <a:off x="467544" y="51571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98" name="Divisa 97"/>
          <p:cNvSpPr/>
          <p:nvPr/>
        </p:nvSpPr>
        <p:spPr>
          <a:xfrm>
            <a:off x="323528" y="27809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3" name="Retângulo 102"/>
          <p:cNvSpPr/>
          <p:nvPr/>
        </p:nvSpPr>
        <p:spPr>
          <a:xfrm>
            <a:off x="323527" y="1916832"/>
            <a:ext cx="846000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1440929" y="2783747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Ibiquera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1429851" y="33505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Dom Macedo Costa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1440929" y="398813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Gavião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1429850" y="4564202"/>
            <a:ext cx="227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Cravolândia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429851" y="5160011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Contendas do </a:t>
            </a:r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Sincorá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CaixaDeTexto 116"/>
          <p:cNvSpPr txBox="1"/>
          <p:nvPr/>
        </p:nvSpPr>
        <p:spPr>
          <a:xfrm>
            <a:off x="755576" y="2060848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Os Menores no PIB - 2019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Divisa 117"/>
          <p:cNvSpPr/>
          <p:nvPr/>
        </p:nvSpPr>
        <p:spPr>
          <a:xfrm>
            <a:off x="5004048" y="3284984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1" name="Divisa 120"/>
          <p:cNvSpPr/>
          <p:nvPr/>
        </p:nvSpPr>
        <p:spPr>
          <a:xfrm>
            <a:off x="5004048" y="3933056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4" name="Divisa 123"/>
          <p:cNvSpPr/>
          <p:nvPr/>
        </p:nvSpPr>
        <p:spPr>
          <a:xfrm>
            <a:off x="5076056" y="4509120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7" name="Divisa 126"/>
          <p:cNvSpPr/>
          <p:nvPr/>
        </p:nvSpPr>
        <p:spPr>
          <a:xfrm>
            <a:off x="5076056" y="5157192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29" name="Divisa 128"/>
          <p:cNvSpPr/>
          <p:nvPr/>
        </p:nvSpPr>
        <p:spPr>
          <a:xfrm>
            <a:off x="5004048" y="2780928"/>
            <a:ext cx="3299547" cy="361616"/>
          </a:xfrm>
          <a:prstGeom prst="chevron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pt-BR" sz="1000" b="1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33" name="CaixaDeTexto 132"/>
          <p:cNvSpPr txBox="1"/>
          <p:nvPr/>
        </p:nvSpPr>
        <p:spPr>
          <a:xfrm>
            <a:off x="5724128" y="2780928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Lafaiete Coutinho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CaixaDeTexto 133"/>
          <p:cNvSpPr txBox="1"/>
          <p:nvPr/>
        </p:nvSpPr>
        <p:spPr>
          <a:xfrm>
            <a:off x="5713050" y="3347700"/>
            <a:ext cx="209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Pedrão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5724128" y="3985319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Aiquara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CaixaDeTexto 136"/>
          <p:cNvSpPr txBox="1"/>
          <p:nvPr/>
        </p:nvSpPr>
        <p:spPr>
          <a:xfrm>
            <a:off x="5713050" y="4561383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Maetinga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CaixaDeTexto 138"/>
          <p:cNvSpPr txBox="1"/>
          <p:nvPr/>
        </p:nvSpPr>
        <p:spPr>
          <a:xfrm>
            <a:off x="5713050" y="5157192"/>
            <a:ext cx="1811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Ichu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2764</Words>
  <Application>Microsoft Office PowerPoint</Application>
  <PresentationFormat>Apresentação na tela (4:3)</PresentationFormat>
  <Paragraphs>921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jadsonsantana</dc:creator>
  <cp:lastModifiedBy>simoneborges</cp:lastModifiedBy>
  <cp:revision>327</cp:revision>
  <dcterms:created xsi:type="dcterms:W3CDTF">2021-11-29T20:18:24Z</dcterms:created>
  <dcterms:modified xsi:type="dcterms:W3CDTF">2021-12-15T18:12:45Z</dcterms:modified>
</cp:coreProperties>
</file>